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handoutMasterIdLst>
    <p:handoutMasterId r:id="rId71"/>
  </p:handoutMasterIdLst>
  <p:sldIdLst>
    <p:sldId id="256" r:id="rId2"/>
    <p:sldId id="287" r:id="rId3"/>
    <p:sldId id="288" r:id="rId4"/>
    <p:sldId id="286" r:id="rId5"/>
    <p:sldId id="330" r:id="rId6"/>
    <p:sldId id="368" r:id="rId7"/>
    <p:sldId id="370" r:id="rId8"/>
    <p:sldId id="269" r:id="rId9"/>
    <p:sldId id="283" r:id="rId10"/>
    <p:sldId id="280" r:id="rId11"/>
    <p:sldId id="279" r:id="rId12"/>
    <p:sldId id="384" r:id="rId13"/>
    <p:sldId id="273" r:id="rId14"/>
    <p:sldId id="282" r:id="rId15"/>
    <p:sldId id="382" r:id="rId16"/>
    <p:sldId id="285" r:id="rId17"/>
    <p:sldId id="277" r:id="rId18"/>
    <p:sldId id="383" r:id="rId19"/>
    <p:sldId id="275" r:id="rId20"/>
    <p:sldId id="274" r:id="rId21"/>
    <p:sldId id="371" r:id="rId22"/>
    <p:sldId id="301" r:id="rId23"/>
    <p:sldId id="372" r:id="rId24"/>
    <p:sldId id="335" r:id="rId25"/>
    <p:sldId id="369" r:id="rId26"/>
    <p:sldId id="386" r:id="rId27"/>
    <p:sldId id="302" r:id="rId28"/>
    <p:sldId id="303" r:id="rId29"/>
    <p:sldId id="387" r:id="rId30"/>
    <p:sldId id="289" r:id="rId31"/>
    <p:sldId id="304" r:id="rId32"/>
    <p:sldId id="276" r:id="rId33"/>
    <p:sldId id="305" r:id="rId34"/>
    <p:sldId id="306" r:id="rId35"/>
    <p:sldId id="307" r:id="rId36"/>
    <p:sldId id="293" r:id="rId37"/>
    <p:sldId id="294" r:id="rId38"/>
    <p:sldId id="296" r:id="rId39"/>
    <p:sldId id="297" r:id="rId40"/>
    <p:sldId id="310" r:id="rId41"/>
    <p:sldId id="298" r:id="rId42"/>
    <p:sldId id="351" r:id="rId43"/>
    <p:sldId id="308" r:id="rId44"/>
    <p:sldId id="317" r:id="rId45"/>
    <p:sldId id="314" r:id="rId46"/>
    <p:sldId id="315" r:id="rId47"/>
    <p:sldId id="316" r:id="rId48"/>
    <p:sldId id="311" r:id="rId49"/>
    <p:sldId id="338" r:id="rId50"/>
    <p:sldId id="312" r:id="rId51"/>
    <p:sldId id="379" r:id="rId52"/>
    <p:sldId id="313" r:id="rId53"/>
    <p:sldId id="318" r:id="rId54"/>
    <p:sldId id="361" r:id="rId55"/>
    <p:sldId id="381" r:id="rId56"/>
    <p:sldId id="319" r:id="rId57"/>
    <p:sldId id="322" r:id="rId58"/>
    <p:sldId id="320" r:id="rId59"/>
    <p:sldId id="321" r:id="rId60"/>
    <p:sldId id="324" r:id="rId61"/>
    <p:sldId id="323" r:id="rId62"/>
    <p:sldId id="325" r:id="rId63"/>
    <p:sldId id="326" r:id="rId64"/>
    <p:sldId id="347" r:id="rId65"/>
    <p:sldId id="348" r:id="rId66"/>
    <p:sldId id="344" r:id="rId67"/>
    <p:sldId id="360" r:id="rId68"/>
    <p:sldId id="346" r:id="rId69"/>
    <p:sldId id="327" r:id="rId7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100" d="100"/>
          <a:sy n="100" d="100"/>
        </p:scale>
        <p:origin x="-39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FE69A-EBA1-44E7-A7A1-45AC9F1B77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54ABB-3115-495C-BDA3-B250F31197EC}">
      <dgm:prSet phldrT="[Text]"/>
      <dgm:spPr/>
      <dgm:t>
        <a:bodyPr/>
        <a:lstStyle/>
        <a:p>
          <a:r>
            <a:rPr lang="en-US" dirty="0" smtClean="0"/>
            <a:t>Single Replacement Reactions</a:t>
          </a:r>
          <a:endParaRPr lang="en-US" dirty="0"/>
        </a:p>
      </dgm:t>
    </dgm:pt>
    <dgm:pt modelId="{28138994-D752-48E9-8AE0-CDDA934DE135}" type="parTrans" cxnId="{B5B4759D-84BD-4112-9B71-6FC6A0EE021A}">
      <dgm:prSet/>
      <dgm:spPr/>
      <dgm:t>
        <a:bodyPr/>
        <a:lstStyle/>
        <a:p>
          <a:endParaRPr lang="en-US"/>
        </a:p>
      </dgm:t>
    </dgm:pt>
    <dgm:pt modelId="{D7A2A4CB-C7B8-4C09-A178-8655FEB2AE0C}" type="sibTrans" cxnId="{B5B4759D-84BD-4112-9B71-6FC6A0EE021A}">
      <dgm:prSet/>
      <dgm:spPr/>
      <dgm:t>
        <a:bodyPr/>
        <a:lstStyle/>
        <a:p>
          <a:endParaRPr lang="en-US"/>
        </a:p>
      </dgm:t>
    </dgm:pt>
    <dgm:pt modelId="{EABA7866-B2CF-40C8-988C-AA6622F8618C}">
      <dgm:prSet phldrT="[Text]"/>
      <dgm:spPr/>
      <dgm:t>
        <a:bodyPr/>
        <a:lstStyle/>
        <a:p>
          <a:r>
            <a:rPr lang="en-US" dirty="0" smtClean="0"/>
            <a:t>Replacement Reactions</a:t>
          </a:r>
          <a:endParaRPr lang="en-US" dirty="0"/>
        </a:p>
      </dgm:t>
    </dgm:pt>
    <dgm:pt modelId="{3A59B275-1E11-4DD2-B858-774D10DB6F16}" type="parTrans" cxnId="{4664409B-7CEA-4484-A5E9-DE4F660DA600}">
      <dgm:prSet/>
      <dgm:spPr/>
      <dgm:t>
        <a:bodyPr/>
        <a:lstStyle/>
        <a:p>
          <a:endParaRPr lang="en-US"/>
        </a:p>
      </dgm:t>
    </dgm:pt>
    <dgm:pt modelId="{FD5FBE60-135A-4489-99AE-D90CEB8A25CE}" type="sibTrans" cxnId="{4664409B-7CEA-4484-A5E9-DE4F660DA600}">
      <dgm:prSet/>
      <dgm:spPr/>
      <dgm:t>
        <a:bodyPr/>
        <a:lstStyle/>
        <a:p>
          <a:endParaRPr lang="en-US"/>
        </a:p>
      </dgm:t>
    </dgm:pt>
    <dgm:pt modelId="{58FCF79F-D7D2-4B4B-8B1B-7F6E9A5C319B}">
      <dgm:prSet phldrT="[Text]"/>
      <dgm:spPr/>
      <dgm:t>
        <a:bodyPr/>
        <a:lstStyle/>
        <a:p>
          <a:r>
            <a:rPr lang="en-US" dirty="0" smtClean="0"/>
            <a:t>Double Replacement Reactions</a:t>
          </a:r>
          <a:endParaRPr lang="en-US" dirty="0"/>
        </a:p>
      </dgm:t>
    </dgm:pt>
    <dgm:pt modelId="{13B4A368-87D3-43B2-9E6F-842F07F0CD08}" type="parTrans" cxnId="{06D87DA2-3DDC-4048-AA66-40E7472AB04C}">
      <dgm:prSet/>
      <dgm:spPr/>
      <dgm:t>
        <a:bodyPr/>
        <a:lstStyle/>
        <a:p>
          <a:endParaRPr lang="en-US"/>
        </a:p>
      </dgm:t>
    </dgm:pt>
    <dgm:pt modelId="{934BC283-4063-417E-BAAC-4DA97B1234C3}" type="sibTrans" cxnId="{06D87DA2-3DDC-4048-AA66-40E7472AB04C}">
      <dgm:prSet/>
      <dgm:spPr/>
      <dgm:t>
        <a:bodyPr/>
        <a:lstStyle/>
        <a:p>
          <a:endParaRPr lang="en-US"/>
        </a:p>
      </dgm:t>
    </dgm:pt>
    <dgm:pt modelId="{A7EDCB83-712D-4B91-88C2-605D005115F8}" type="pres">
      <dgm:prSet presAssocID="{9C6FE69A-EBA1-44E7-A7A1-45AC9F1B77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F44B4-198C-4E41-971C-60AADF147CBE}" type="pres">
      <dgm:prSet presAssocID="{E4354ABB-3115-495C-BDA3-B250F31197EC}" presName="node" presStyleLbl="node1" presStyleIdx="0" presStyleCnt="3" custLinFactY="10303" custLinFactNeighborX="-37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D8C94-9C81-4C6E-B3B9-BE6F5FB807BC}" type="pres">
      <dgm:prSet presAssocID="{D7A2A4CB-C7B8-4C09-A178-8655FEB2AE0C}" presName="sibTrans" presStyleCnt="0"/>
      <dgm:spPr/>
    </dgm:pt>
    <dgm:pt modelId="{C4377445-B13D-43C0-A66C-64742B1BFA10}" type="pres">
      <dgm:prSet presAssocID="{EABA7866-B2CF-40C8-988C-AA6622F8618C}" presName="node" presStyleLbl="node1" presStyleIdx="1" presStyleCnt="3" custLinFactNeighborX="-49532" custLinFactNeighborY="-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F072A-3C8D-4D14-B1B9-8F0961405434}" type="pres">
      <dgm:prSet presAssocID="{FD5FBE60-135A-4489-99AE-D90CEB8A25CE}" presName="sibTrans" presStyleCnt="0"/>
      <dgm:spPr/>
    </dgm:pt>
    <dgm:pt modelId="{9C200B72-3581-41D8-814E-7BED9C37E2B9}" type="pres">
      <dgm:prSet presAssocID="{58FCF79F-D7D2-4B4B-8B1B-7F6E9A5C319B}" presName="node" presStyleLbl="node1" presStyleIdx="2" presStyleCnt="3" custLinFactNeighborX="71925" custLinFactNeighborY="-11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3F220-96E9-4630-8E75-723E7DD4274B}" type="presOf" srcId="{9C6FE69A-EBA1-44E7-A7A1-45AC9F1B777C}" destId="{A7EDCB83-712D-4B91-88C2-605D005115F8}" srcOrd="0" destOrd="0" presId="urn:microsoft.com/office/officeart/2005/8/layout/default"/>
    <dgm:cxn modelId="{B5B4759D-84BD-4112-9B71-6FC6A0EE021A}" srcId="{9C6FE69A-EBA1-44E7-A7A1-45AC9F1B777C}" destId="{E4354ABB-3115-495C-BDA3-B250F31197EC}" srcOrd="0" destOrd="0" parTransId="{28138994-D752-48E9-8AE0-CDDA934DE135}" sibTransId="{D7A2A4CB-C7B8-4C09-A178-8655FEB2AE0C}"/>
    <dgm:cxn modelId="{06D87DA2-3DDC-4048-AA66-40E7472AB04C}" srcId="{9C6FE69A-EBA1-44E7-A7A1-45AC9F1B777C}" destId="{58FCF79F-D7D2-4B4B-8B1B-7F6E9A5C319B}" srcOrd="2" destOrd="0" parTransId="{13B4A368-87D3-43B2-9E6F-842F07F0CD08}" sibTransId="{934BC283-4063-417E-BAAC-4DA97B1234C3}"/>
    <dgm:cxn modelId="{01BC7691-2C24-4171-ADB3-BECCF37682DE}" type="presOf" srcId="{58FCF79F-D7D2-4B4B-8B1B-7F6E9A5C319B}" destId="{9C200B72-3581-41D8-814E-7BED9C37E2B9}" srcOrd="0" destOrd="0" presId="urn:microsoft.com/office/officeart/2005/8/layout/default"/>
    <dgm:cxn modelId="{0904A93C-5B66-4074-8455-808B554740F2}" type="presOf" srcId="{E4354ABB-3115-495C-BDA3-B250F31197EC}" destId="{C2DF44B4-198C-4E41-971C-60AADF147CBE}" srcOrd="0" destOrd="0" presId="urn:microsoft.com/office/officeart/2005/8/layout/default"/>
    <dgm:cxn modelId="{04499AA1-2994-46B5-9285-7C6D3A28357A}" type="presOf" srcId="{EABA7866-B2CF-40C8-988C-AA6622F8618C}" destId="{C4377445-B13D-43C0-A66C-64742B1BFA10}" srcOrd="0" destOrd="0" presId="urn:microsoft.com/office/officeart/2005/8/layout/default"/>
    <dgm:cxn modelId="{4664409B-7CEA-4484-A5E9-DE4F660DA600}" srcId="{9C6FE69A-EBA1-44E7-A7A1-45AC9F1B777C}" destId="{EABA7866-B2CF-40C8-988C-AA6622F8618C}" srcOrd="1" destOrd="0" parTransId="{3A59B275-1E11-4DD2-B858-774D10DB6F16}" sibTransId="{FD5FBE60-135A-4489-99AE-D90CEB8A25CE}"/>
    <dgm:cxn modelId="{EEA78A59-5E44-40E6-AB75-A59EF0260CC3}" type="presParOf" srcId="{A7EDCB83-712D-4B91-88C2-605D005115F8}" destId="{C2DF44B4-198C-4E41-971C-60AADF147CBE}" srcOrd="0" destOrd="0" presId="urn:microsoft.com/office/officeart/2005/8/layout/default"/>
    <dgm:cxn modelId="{EBFB4A9F-B44F-4942-97C5-ED3A7FF2F004}" type="presParOf" srcId="{A7EDCB83-712D-4B91-88C2-605D005115F8}" destId="{16BD8C94-9C81-4C6E-B3B9-BE6F5FB807BC}" srcOrd="1" destOrd="0" presId="urn:microsoft.com/office/officeart/2005/8/layout/default"/>
    <dgm:cxn modelId="{2770F162-4CF6-4C2D-94A4-6BBF1517FDF0}" type="presParOf" srcId="{A7EDCB83-712D-4B91-88C2-605D005115F8}" destId="{C4377445-B13D-43C0-A66C-64742B1BFA10}" srcOrd="2" destOrd="0" presId="urn:microsoft.com/office/officeart/2005/8/layout/default"/>
    <dgm:cxn modelId="{26397EDD-4959-497E-B369-A2DC3388B7C3}" type="presParOf" srcId="{A7EDCB83-712D-4B91-88C2-605D005115F8}" destId="{5CAF072A-3C8D-4D14-B1B9-8F0961405434}" srcOrd="3" destOrd="0" presId="urn:microsoft.com/office/officeart/2005/8/layout/default"/>
    <dgm:cxn modelId="{1267E58D-2961-4BFD-85FF-0AC1BD1752AA}" type="presParOf" srcId="{A7EDCB83-712D-4B91-88C2-605D005115F8}" destId="{9C200B72-3581-41D8-814E-7BED9C37E2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F44B4-198C-4E41-971C-60AADF147CBE}">
      <dsp:nvSpPr>
        <dsp:cNvPr id="0" name=""/>
        <dsp:cNvSpPr/>
      </dsp:nvSpPr>
      <dsp:spPr>
        <a:xfrm>
          <a:off x="407150" y="204792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Single Replacement Reactions</a:t>
          </a:r>
          <a:endParaRPr lang="en-US" sz="3700" kern="1200" dirty="0"/>
        </a:p>
      </dsp:txBody>
      <dsp:txXfrm>
        <a:off x="407150" y="2047929"/>
        <a:ext cx="3094136" cy="1856482"/>
      </dsp:txXfrm>
    </dsp:sp>
    <dsp:sp modelId="{C4377445-B13D-43C0-A66C-64742B1BFA10}">
      <dsp:nvSpPr>
        <dsp:cNvPr id="0" name=""/>
        <dsp:cNvSpPr/>
      </dsp:nvSpPr>
      <dsp:spPr>
        <a:xfrm>
          <a:off x="2394019" y="0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Replacement Reactions</a:t>
          </a:r>
          <a:endParaRPr lang="en-US" sz="3700" kern="1200" dirty="0"/>
        </a:p>
      </dsp:txBody>
      <dsp:txXfrm>
        <a:off x="2394019" y="0"/>
        <a:ext cx="3094136" cy="1856482"/>
      </dsp:txXfrm>
    </dsp:sp>
    <dsp:sp modelId="{9C200B72-3581-41D8-814E-7BED9C37E2B9}">
      <dsp:nvSpPr>
        <dsp:cNvPr id="0" name=""/>
        <dsp:cNvSpPr/>
      </dsp:nvSpPr>
      <dsp:spPr>
        <a:xfrm>
          <a:off x="4449663" y="1947134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Double Replacement Reactions</a:t>
          </a:r>
          <a:endParaRPr lang="en-US" sz="3700" kern="1200" dirty="0"/>
        </a:p>
      </dsp:txBody>
      <dsp:txXfrm>
        <a:off x="4449663" y="1947134"/>
        <a:ext cx="3094136" cy="185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5B7BAB-395A-4D65-97D8-E10FAAEFBD9A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9DE1ED7-2008-4211-8116-D524F1C5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8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0BB17-449D-4A39-84C0-A4E9B4B1D9A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C0BD16-AFB3-4F33-8CFF-445DCE96CC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020222"/>
            <a:ext cx="7543800" cy="35661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Reactions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Mrs.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Charniauskaya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2016-2017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7823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275008"/>
            <a:ext cx="7933386" cy="48553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reactants and products and write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 for the following chemical reaction: 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phosphate and potassium hydroxide react to form sodium hydroxide and potassium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phosphate.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2704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313645"/>
            <a:ext cx="7543801" cy="49326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reactants and products and write the equation for the following chemical reaction: 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Calcium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carbonate and hydrochloric acid react to form calcium chloride and carbonic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CaCl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high temperature calcium carbonate decomposes into calcium oxide and carbon dioxide.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286604"/>
            <a:ext cx="7658422" cy="70506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Diatomic Elements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8" y="1326524"/>
            <a:ext cx="4288665" cy="458487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Diatomic elements are made from two atoms of the same element.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Diatomic elements exist in nature as diatomic molecules because the molecules formed are more stable than individual atoms.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0144587"/>
              </p:ext>
            </p:extLst>
          </p:nvPr>
        </p:nvGraphicFramePr>
        <p:xfrm>
          <a:off x="5076199" y="1369745"/>
          <a:ext cx="37020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25"/>
                <a:gridCol w="18510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Diatomic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Formula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913" y="425003"/>
            <a:ext cx="7825848" cy="10057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and Oxygen react to form water.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6502" y="1430769"/>
            <a:ext cx="3703320" cy="73628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2884" y="2167051"/>
            <a:ext cx="3833396" cy="379348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89566" y="1422061"/>
            <a:ext cx="3703320" cy="73628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59897" y="2167051"/>
            <a:ext cx="3814401" cy="3793483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+ O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1114" y="286604"/>
            <a:ext cx="7355645" cy="82122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Diatomic Elements Example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1839" y="1433146"/>
            <a:ext cx="7724922" cy="443594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Aluminum bromide reacts with chlorine to form aluminum chloride and bromine.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46" y="286604"/>
            <a:ext cx="8917577" cy="121997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Chemical Equations Examples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966" y="1733006"/>
            <a:ext cx="8168641" cy="4136088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2H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→   Mg(OH)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H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47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93422"/>
            <a:ext cx="7967515" cy="74370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Chemical Equation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1043190"/>
            <a:ext cx="5743977" cy="556367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chemical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 include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states of the reactants and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are written in 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substance (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l, g,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Aqueous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dissolved in water (solutions &amp; acids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5742707"/>
              </p:ext>
            </p:extLst>
          </p:nvPr>
        </p:nvGraphicFramePr>
        <p:xfrm>
          <a:off x="6159293" y="569153"/>
          <a:ext cx="2897621" cy="590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45"/>
                <a:gridCol w="1253376"/>
              </a:tblGrid>
              <a:tr h="175531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State of Reactant and Product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Subscript used in a</a:t>
                      </a:r>
                      <a:r>
                        <a:rPr lang="en-US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chemical equation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04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04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04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490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Aqueous,</a:t>
                      </a:r>
                      <a:r>
                        <a:rPr lang="en-US" sz="2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Dissolved in water, a solution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04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Precipitate</a:t>
                      </a:r>
                    </a:p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(solid)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4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86604"/>
            <a:ext cx="7452360" cy="662965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3425" y="1406769"/>
            <a:ext cx="7812698" cy="4879731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formed from a reaction of two aqueous solutions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NaNO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" y="286605"/>
            <a:ext cx="7556863" cy="84551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Example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5" y="1297577"/>
            <a:ext cx="7400845" cy="45715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reactants and products and write the equation for the following chemical reaction: 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Aqueous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ercury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(I) nitrate reacts with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aqueous potassium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chloride to produce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aqueous potassium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nitrate and a mercury (I) chloride precipitate.</a:t>
            </a:r>
          </a:p>
        </p:txBody>
      </p:sp>
    </p:spTree>
    <p:extLst>
      <p:ext uri="{BB962C8B-B14F-4D97-AF65-F5344CB8AC3E}">
        <p14:creationId xmlns:p14="http://schemas.microsoft.com/office/powerpoint/2010/main" val="8101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5" y="129850"/>
            <a:ext cx="7626531" cy="7584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for the Unit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4" y="896983"/>
            <a:ext cx="8212183" cy="4963403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91285" algn="l"/>
              </a:tabLst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91285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Reactants vs. products, writing equations from word problems,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diatomics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states of reactants/products (s, l, g,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Balancing chemical equations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Counting atoms, Law of Conservation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reactions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Combination/synthesis, decomposition, single-replacement, double-replacement, combustion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Predicting products of a reaction (based on type)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Activity Series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Precipitates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Unit Test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Reactions Lab</a:t>
            </a:r>
            <a:endParaRPr lang="en-US" b="1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" y="286604"/>
            <a:ext cx="7600406" cy="79325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Example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740" y="1305548"/>
            <a:ext cx="7547020" cy="51081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reactants and products and write the equation for the following chemical reaction: 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Silver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dissolved in water reacts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copper metal to produce silver metal and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aqueous copper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(II) nitrate.</a:t>
            </a:r>
          </a:p>
        </p:txBody>
      </p:sp>
    </p:spTree>
    <p:extLst>
      <p:ext uri="{BB962C8B-B14F-4D97-AF65-F5344CB8AC3E}">
        <p14:creationId xmlns:p14="http://schemas.microsoft.com/office/powerpoint/2010/main" val="20604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59" y="286605"/>
            <a:ext cx="7671301" cy="124598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Discussion Questions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459" y="1845734"/>
            <a:ext cx="7671301" cy="434900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what happens with energy during endothermic and exothermic reactions.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why some reactions are endothermic and some are exothermic?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catalyst?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064" y="0"/>
            <a:ext cx="7697059" cy="8467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in Chemical Reaction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730" y="846738"/>
            <a:ext cx="8512935" cy="57086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chemical reactions, bonds in reactant molecules are broken and new bonds are formed as product molecules form.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energy change of the chemical reaction is determined from the energy of the bonds broken and formed.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Endothermic reaction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when a greater amount of energy is required to break the existing  bonds than it is released when the new bonds form in the product molecules. 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reactants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Exothermic  reactions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when more energy is released forming new bonds than it is required to break bonds in the initial reactants.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  ∆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reactants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6" y="157815"/>
            <a:ext cx="8595360" cy="88905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Exo</a:t>
            </a:r>
            <a:r>
              <a:rPr lang="en-US" b="1" dirty="0" smtClean="0">
                <a:solidFill>
                  <a:schemeClr val="tx1"/>
                </a:solidFill>
              </a:rPr>
              <a:t>- and 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ndo- thermic Reactions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28" y="1227907"/>
            <a:ext cx="8267489" cy="5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904" y="66031"/>
            <a:ext cx="7543800" cy="9497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Catalyst? What is that?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730" y="1236373"/>
            <a:ext cx="8487177" cy="52417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substance that speeds up a reaction, without being used up or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 by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reaction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2NH</a:t>
            </a:r>
            <a:r>
              <a:rPr lang="en-US" alt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Catalysts 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energy needed for a reaction to </a:t>
            </a:r>
            <a:r>
              <a:rPr lang="en-U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  <a:endParaRPr lang="en-US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helping bonds to break more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               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reactants need less energy to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reacting.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reactions cannot take place without catalysts.</a:t>
            </a:r>
          </a:p>
          <a:p>
            <a:r>
              <a:rPr lang="en-US" alt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biological/protein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catalysts in your body.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86378" y="2627290"/>
            <a:ext cx="579549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99257" y="2186141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4265" y="2001475"/>
            <a:ext cx="13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Catalyst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537138" y="2186141"/>
            <a:ext cx="837127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09482" y="3599768"/>
            <a:ext cx="579549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1" y="3194528"/>
            <a:ext cx="57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</a:t>
            </a:r>
            <a:endParaRPr lang="en-US" sz="2000" b="1" dirty="0"/>
          </a:p>
        </p:txBody>
      </p:sp>
      <p:sp>
        <p:nvSpPr>
          <p:cNvPr id="2" name="Right Arrow 1"/>
          <p:cNvSpPr/>
          <p:nvPr/>
        </p:nvSpPr>
        <p:spPr>
          <a:xfrm>
            <a:off x="6603766" y="4638622"/>
            <a:ext cx="837126" cy="21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73487" y="553792"/>
            <a:ext cx="8306874" cy="55765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Catalysts are not changed by the reaction.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There </a:t>
            </a:r>
            <a:r>
              <a:rPr lang="en-US" sz="2400" b="1" dirty="0">
                <a:solidFill>
                  <a:schemeClr val="tx1"/>
                </a:solidFill>
              </a:rPr>
              <a:t>is always as much catalyst present at the end of a reaction as there was at the start.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Catalysts </a:t>
            </a:r>
            <a:r>
              <a:rPr lang="en-US" sz="2400" b="1" dirty="0">
                <a:solidFill>
                  <a:schemeClr val="tx1"/>
                </a:solidFill>
              </a:rPr>
              <a:t>work by helping bonds to break more easily; therefore, the reactants need less energy to react and the reaction is faster.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A catalyst can be recovered and used again and again.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Cars </a:t>
            </a:r>
            <a:r>
              <a:rPr lang="en-US" sz="2400" b="1" dirty="0">
                <a:solidFill>
                  <a:schemeClr val="tx1"/>
                </a:solidFill>
              </a:rPr>
              <a:t>have catalytic converters; contact lenses are cleaned using a </a:t>
            </a:r>
            <a:r>
              <a:rPr lang="en-US" sz="2400" b="1" dirty="0" smtClean="0">
                <a:solidFill>
                  <a:schemeClr val="tx1"/>
                </a:solidFill>
              </a:rPr>
              <a:t>catalyzed </a:t>
            </a:r>
            <a:r>
              <a:rPr lang="en-US" sz="2400" b="1" dirty="0">
                <a:solidFill>
                  <a:schemeClr val="tx1"/>
                </a:solidFill>
              </a:rPr>
              <a:t>chemical reaction; and there are catalysts in the food you eat every day.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There </a:t>
            </a:r>
            <a:r>
              <a:rPr lang="en-US" sz="2400" b="1" dirty="0">
                <a:solidFill>
                  <a:schemeClr val="tx1"/>
                </a:solidFill>
              </a:rPr>
              <a:t>are also thousands of catalysts in your body without which you could not live. These biological catalysts are called enzymes.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248378" cy="14103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Write the complete chemical equation and balance it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7877" y="2118946"/>
            <a:ext cx="8249909" cy="4011398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Solid calcium hydroxide is combined with phosphoric acid to produce water and calcium phosphate as a precipitate.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286604"/>
            <a:ext cx="7542512" cy="114295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missing?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459" y="1845734"/>
                <a:ext cx="7671301" cy="405279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</a:t>
                </a:r>
                <a:r>
                  <a:rPr lang="en-US" sz="32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</a:t>
                </a:r>
              </a:p>
              <a:p>
                <a:endPara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H-H   +   O=O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O      +    O ????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           H      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59" y="1845734"/>
                <a:ext cx="7671301" cy="4052790"/>
              </a:xfrm>
              <a:blipFill rotWithShape="0">
                <a:blip r:embed="rId2"/>
                <a:stretch>
                  <a:fillRect l="-1827" t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171977" y="2884868"/>
            <a:ext cx="128789" cy="1004552"/>
          </a:xfrm>
          <a:custGeom>
            <a:avLst/>
            <a:gdLst>
              <a:gd name="connsiteX0" fmla="*/ 128789 w 128789"/>
              <a:gd name="connsiteY0" fmla="*/ 0 h 1004552"/>
              <a:gd name="connsiteX1" fmla="*/ 64395 w 128789"/>
              <a:gd name="connsiteY1" fmla="*/ 38636 h 1004552"/>
              <a:gd name="connsiteX2" fmla="*/ 12879 w 128789"/>
              <a:gd name="connsiteY2" fmla="*/ 115909 h 1004552"/>
              <a:gd name="connsiteX3" fmla="*/ 38637 w 128789"/>
              <a:gd name="connsiteY3" fmla="*/ 721217 h 1004552"/>
              <a:gd name="connsiteX4" fmla="*/ 51516 w 128789"/>
              <a:gd name="connsiteY4" fmla="*/ 759853 h 1004552"/>
              <a:gd name="connsiteX5" fmla="*/ 38637 w 128789"/>
              <a:gd name="connsiteY5" fmla="*/ 940157 h 1004552"/>
              <a:gd name="connsiteX6" fmla="*/ 25758 w 128789"/>
              <a:gd name="connsiteY6" fmla="*/ 978794 h 1004552"/>
              <a:gd name="connsiteX7" fmla="*/ 0 w 128789"/>
              <a:gd name="connsiteY7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89" h="1004552">
                <a:moveTo>
                  <a:pt x="128789" y="0"/>
                </a:moveTo>
                <a:cubicBezTo>
                  <a:pt x="107324" y="12879"/>
                  <a:pt x="82095" y="20936"/>
                  <a:pt x="64395" y="38636"/>
                </a:cubicBezTo>
                <a:cubicBezTo>
                  <a:pt x="42505" y="60526"/>
                  <a:pt x="12879" y="115909"/>
                  <a:pt x="12879" y="115909"/>
                </a:cubicBezTo>
                <a:cubicBezTo>
                  <a:pt x="15817" y="239308"/>
                  <a:pt x="-8343" y="533300"/>
                  <a:pt x="38637" y="721217"/>
                </a:cubicBezTo>
                <a:cubicBezTo>
                  <a:pt x="41930" y="734387"/>
                  <a:pt x="47223" y="746974"/>
                  <a:pt x="51516" y="759853"/>
                </a:cubicBezTo>
                <a:cubicBezTo>
                  <a:pt x="47223" y="819954"/>
                  <a:pt x="45677" y="880315"/>
                  <a:pt x="38637" y="940157"/>
                </a:cubicBezTo>
                <a:cubicBezTo>
                  <a:pt x="37051" y="953640"/>
                  <a:pt x="32743" y="967153"/>
                  <a:pt x="25758" y="978794"/>
                </a:cubicBezTo>
                <a:cubicBezTo>
                  <a:pt x="19511" y="989206"/>
                  <a:pt x="8586" y="995966"/>
                  <a:pt x="0" y="1004552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43200" y="2910625"/>
            <a:ext cx="128789" cy="785612"/>
          </a:xfrm>
          <a:custGeom>
            <a:avLst/>
            <a:gdLst>
              <a:gd name="connsiteX0" fmla="*/ 0 w 128789"/>
              <a:gd name="connsiteY0" fmla="*/ 0 h 785612"/>
              <a:gd name="connsiteX1" fmla="*/ 64394 w 128789"/>
              <a:gd name="connsiteY1" fmla="*/ 51516 h 785612"/>
              <a:gd name="connsiteX2" fmla="*/ 115910 w 128789"/>
              <a:gd name="connsiteY2" fmla="*/ 180305 h 785612"/>
              <a:gd name="connsiteX3" fmla="*/ 128789 w 128789"/>
              <a:gd name="connsiteY3" fmla="*/ 218941 h 785612"/>
              <a:gd name="connsiteX4" fmla="*/ 115910 w 128789"/>
              <a:gd name="connsiteY4" fmla="*/ 450761 h 785612"/>
              <a:gd name="connsiteX5" fmla="*/ 90152 w 128789"/>
              <a:gd name="connsiteY5" fmla="*/ 489398 h 785612"/>
              <a:gd name="connsiteX6" fmla="*/ 77273 w 128789"/>
              <a:gd name="connsiteY6" fmla="*/ 540913 h 785612"/>
              <a:gd name="connsiteX7" fmla="*/ 38637 w 128789"/>
              <a:gd name="connsiteY7" fmla="*/ 618186 h 785612"/>
              <a:gd name="connsiteX8" fmla="*/ 12879 w 128789"/>
              <a:gd name="connsiteY8" fmla="*/ 695460 h 785612"/>
              <a:gd name="connsiteX9" fmla="*/ 25758 w 128789"/>
              <a:gd name="connsiteY9" fmla="*/ 734096 h 785612"/>
              <a:gd name="connsiteX10" fmla="*/ 103031 w 128789"/>
              <a:gd name="connsiteY10" fmla="*/ 772733 h 785612"/>
              <a:gd name="connsiteX11" fmla="*/ 128789 w 128789"/>
              <a:gd name="connsiteY11" fmla="*/ 785612 h 78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789" h="785612">
                <a:moveTo>
                  <a:pt x="0" y="0"/>
                </a:moveTo>
                <a:cubicBezTo>
                  <a:pt x="21465" y="17172"/>
                  <a:pt x="44957" y="32079"/>
                  <a:pt x="64394" y="51516"/>
                </a:cubicBezTo>
                <a:cubicBezTo>
                  <a:pt x="98880" y="86002"/>
                  <a:pt x="103317" y="136228"/>
                  <a:pt x="115910" y="180305"/>
                </a:cubicBezTo>
                <a:cubicBezTo>
                  <a:pt x="119639" y="193358"/>
                  <a:pt x="124496" y="206062"/>
                  <a:pt x="128789" y="218941"/>
                </a:cubicBezTo>
                <a:cubicBezTo>
                  <a:pt x="124496" y="296214"/>
                  <a:pt x="126855" y="374146"/>
                  <a:pt x="115910" y="450761"/>
                </a:cubicBezTo>
                <a:cubicBezTo>
                  <a:pt x="113721" y="466084"/>
                  <a:pt x="96249" y="475171"/>
                  <a:pt x="90152" y="489398"/>
                </a:cubicBezTo>
                <a:cubicBezTo>
                  <a:pt x="83179" y="505667"/>
                  <a:pt x="82136" y="523894"/>
                  <a:pt x="77273" y="540913"/>
                </a:cubicBezTo>
                <a:cubicBezTo>
                  <a:pt x="49090" y="639552"/>
                  <a:pt x="83792" y="516585"/>
                  <a:pt x="38637" y="618186"/>
                </a:cubicBezTo>
                <a:cubicBezTo>
                  <a:pt x="27610" y="642997"/>
                  <a:pt x="12879" y="695460"/>
                  <a:pt x="12879" y="695460"/>
                </a:cubicBezTo>
                <a:cubicBezTo>
                  <a:pt x="17172" y="708339"/>
                  <a:pt x="17278" y="723495"/>
                  <a:pt x="25758" y="734096"/>
                </a:cubicBezTo>
                <a:cubicBezTo>
                  <a:pt x="46192" y="759638"/>
                  <a:pt x="75582" y="761753"/>
                  <a:pt x="103031" y="772733"/>
                </a:cubicBezTo>
                <a:cubicBezTo>
                  <a:pt x="111944" y="776298"/>
                  <a:pt x="120203" y="781319"/>
                  <a:pt x="128789" y="785612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17454" y="3477296"/>
            <a:ext cx="206061" cy="2189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45487" y="3477296"/>
            <a:ext cx="180305" cy="2189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286605"/>
            <a:ext cx="8706118" cy="94976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Balancing Chemical Equation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2" y="1536623"/>
            <a:ext cx="8406633" cy="26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9368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Balancing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1" y="1442434"/>
            <a:ext cx="7684180" cy="442666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balanced equation for a chemical reaction reflects the 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matter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/>
              <a:t>Applied to chemical reaction:</a:t>
            </a:r>
          </a:p>
          <a:p>
            <a:r>
              <a:rPr lang="en-US" sz="3200" b="1" dirty="0" smtClean="0"/>
              <a:t>2H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 </a:t>
            </a:r>
            <a:r>
              <a:rPr lang="en-US" sz="3200" b="1" dirty="0"/>
              <a:t>+  O</a:t>
            </a:r>
            <a:r>
              <a:rPr lang="en-US" sz="3200" b="1" baseline="-25000" dirty="0"/>
              <a:t>2</a:t>
            </a:r>
            <a:r>
              <a:rPr lang="en-US" sz="3200" b="1" dirty="0"/>
              <a:t>           2H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53048" y="2934547"/>
            <a:ext cx="412124" cy="167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 rot="16200000" flipH="1">
            <a:off x="1415646" y="2339930"/>
            <a:ext cx="311154" cy="177728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 rot="16200000" flipH="1">
            <a:off x="3687316" y="2628161"/>
            <a:ext cx="311154" cy="1169076"/>
          </a:xfrm>
          <a:prstGeom prst="rightBracket">
            <a:avLst>
              <a:gd name="adj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581" y="3655764"/>
            <a:ext cx="1815921" cy="110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Total </a:t>
            </a:r>
            <a:r>
              <a:rPr lang="en-US" sz="2400" b="1" dirty="0"/>
              <a:t>mass of reactants</a:t>
            </a: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258355" y="3656984"/>
            <a:ext cx="1700011" cy="106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Total mass of products</a:t>
            </a:r>
            <a:endParaRPr lang="en-US" sz="2400" b="1" dirty="0"/>
          </a:p>
          <a:p>
            <a:endParaRPr lang="en-US" b="1" dirty="0"/>
          </a:p>
        </p:txBody>
      </p:sp>
      <p:sp>
        <p:nvSpPr>
          <p:cNvPr id="10" name="Equal 9"/>
          <p:cNvSpPr/>
          <p:nvPr/>
        </p:nvSpPr>
        <p:spPr>
          <a:xfrm>
            <a:off x="2678806" y="4096220"/>
            <a:ext cx="309093" cy="93228"/>
          </a:xfrm>
          <a:prstGeom prst="mathEqua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2659488" y="4315160"/>
            <a:ext cx="328411" cy="93228"/>
          </a:xfrm>
          <a:prstGeom prst="mathEqual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7" y="286605"/>
            <a:ext cx="7617823" cy="6539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254033"/>
            <a:ext cx="7977051" cy="479842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 be able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to: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Explain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happens with the reactants during chemical reaction.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Express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chemical reaction in equation form.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Balance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equations.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Demonstrate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law of conservation of matter by balancing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         equations.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Compare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contrast types of chemical reactions.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Predict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products of a chemical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reaction.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Explain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do the reactants and products determine the type of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reaction.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the types of chemical reactions.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87249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Balancing Chemical Equations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882" y="1262128"/>
                <a:ext cx="8358387" cy="525458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2H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O</a:t>
                </a:r>
                <a:r>
                  <a:rPr lang="en-US" sz="32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2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atoms of each element on the reactants side must equal to the number of atoms of each element of the product side.</a:t>
                </a:r>
              </a:p>
              <a:p>
                <a:endParaRPr lang="en-US" sz="28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2Fe + 3Cl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2FeCl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882" y="1262128"/>
                <a:ext cx="8358387" cy="5254581"/>
              </a:xfrm>
              <a:blipFill rotWithShape="0">
                <a:blip r:embed="rId2"/>
                <a:stretch>
                  <a:fillRect l="-1532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520485" y="4172762"/>
            <a:ext cx="463639" cy="643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940935" y="4185638"/>
            <a:ext cx="579550" cy="643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39414" y="4185638"/>
            <a:ext cx="1481071" cy="643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10" y="627017"/>
                <a:ext cx="8392608" cy="5554842"/>
              </a:xfrm>
            </p:spPr>
            <p:txBody>
              <a:bodyPr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2Fe + 3Cl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2FeCl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 whole number</a:t>
                </a:r>
              </a:p>
              <a:p>
                <a:pPr marL="749808" lvl="1" indent="-457200">
                  <a:buFont typeface="+mj-lt"/>
                  <a:buAutoNum type="arabicPeriod"/>
                </a:pPr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written in front of the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(atom, molecule, formula unit) of a reactant or product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9808" lvl="1" indent="-457200">
                  <a:buFont typeface="+mj-lt"/>
                  <a:buAutoNum type="arabicPeriod"/>
                </a:pP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tells the smallest number of particles of the substance involved in the reaction.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10" y="627017"/>
                <a:ext cx="8392608" cy="5554842"/>
              </a:xfrm>
              <a:blipFill rotWithShape="1">
                <a:blip r:embed="rId2"/>
                <a:stretch>
                  <a:fillRect l="-1452" t="-1866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098766" y="1001486"/>
            <a:ext cx="862148" cy="330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98766" y="1001486"/>
            <a:ext cx="1802674" cy="330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98766" y="1001486"/>
            <a:ext cx="2969623" cy="3309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74" y="93420"/>
            <a:ext cx="8126569" cy="1014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for Balancing Chemical Equations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74" y="1390918"/>
            <a:ext cx="8126569" cy="473942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Write the chemical equation.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Count the atoms of the elements in the reactants.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Count the atoms of the elements in the products.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Change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coefficients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the number of atoms of each element equal on both sides of the equation.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Write the coefficients in their possible lowest ratio.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Check your work.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6921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011" y="1249249"/>
            <a:ext cx="7824561" cy="49326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___N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+ ___H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___NH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(g)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02663"/>
              </p:ext>
            </p:extLst>
          </p:nvPr>
        </p:nvGraphicFramePr>
        <p:xfrm>
          <a:off x="1313645" y="2601533"/>
          <a:ext cx="6323526" cy="189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010"/>
                <a:gridCol w="2456674"/>
                <a:gridCol w="2107842"/>
              </a:tblGrid>
              <a:tr h="63106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Products Side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9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93688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84101"/>
            <a:ext cx="7543801" cy="42849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___N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+ ___H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2 NH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94469"/>
              </p:ext>
            </p:extLst>
          </p:nvPr>
        </p:nvGraphicFramePr>
        <p:xfrm>
          <a:off x="1485363" y="2620183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Products Side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117465" y="3651351"/>
            <a:ext cx="437882" cy="1287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7465" y="4076353"/>
            <a:ext cx="437882" cy="1287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98840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22738"/>
            <a:ext cx="7543801" cy="424635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___N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3H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92983"/>
              </p:ext>
            </p:extLst>
          </p:nvPr>
        </p:nvGraphicFramePr>
        <p:xfrm>
          <a:off x="1541387" y="2538426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Products Side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2    6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194737" y="3533414"/>
            <a:ext cx="309093" cy="1416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94738" y="4022811"/>
            <a:ext cx="309093" cy="1416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77262" y="4022811"/>
            <a:ext cx="309093" cy="1416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68796"/>
            <a:ext cx="8293995" cy="9240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and Balance Chemical Equation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7" y="1184857"/>
            <a:ext cx="7748574" cy="4684238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1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Zinc and lead (II) nitrate solution react to form aqueous zinc nitrate and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lead.</a:t>
            </a:r>
          </a:p>
          <a:p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of aluminum bromide and chlorine gas react to form aqueous aluminum chloride and bromine gas.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87" y="4027714"/>
            <a:ext cx="4286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7731" y="270456"/>
            <a:ext cx="8500056" cy="559853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of sodium phosphate and calcium chloride combine to form calcium phosphate precipitate and aqueous sodium chloride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solid potassium chloride from the reaction of potassium metal and chlorine gas.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Aluminum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hydrochloric acid react to form dissolved aluminum chloride and hydrogen gas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Calcium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combined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phosphoric acid to produce water and calcium phosphate as a precipitate.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0608" y="463639"/>
            <a:ext cx="8422784" cy="486821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hydroxide pellets are added to sulfuric acid, insoluble lithium sulfate and water are formed.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If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copper coil is placed into a solution of silver nitrate, silver crystals form.  Additionally, highly soluble copper (I) nitrate is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 C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burned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carbon dioxide and water vapor are formed.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517" y="3964274"/>
            <a:ext cx="2679875" cy="23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9146" y="906106"/>
            <a:ext cx="7543800" cy="402272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copper (II) sulfate solution, and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 dioxide vapor can result if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is added to sulfuric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99" y="1970467"/>
            <a:ext cx="3293714" cy="26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295401" y="1217613"/>
            <a:ext cx="6553200" cy="3868737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Bell Work: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Names of what kind of ions have endings –ate or –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Write the formulas for the following: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Aluminum Oxide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Dinitrogen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trioxide</a:t>
            </a:r>
          </a:p>
          <a:p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8" y="188052"/>
            <a:ext cx="8023539" cy="65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7308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Classifying Chemical Reactions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5" y="1394972"/>
            <a:ext cx="7724105" cy="473537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Reactions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replacement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replacement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67" y="1394972"/>
            <a:ext cx="2617123" cy="2617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1558344"/>
            <a:ext cx="2390758" cy="26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26" y="286605"/>
            <a:ext cx="8035834" cy="5668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Determine the type of reaction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719" y="1123406"/>
                <a:ext cx="8247017" cy="49203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Mg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CuSO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4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MgSO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4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Cu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</a:p>
              <a:p>
                <a:endParaRPr lang="en-US" sz="24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Cl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2NaCl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b="1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en-US" sz="24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4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CuCl</a:t>
                </a:r>
                <a:r>
                  <a:rPr lang="en-US" sz="24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sz="24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4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Cu(OH)</a:t>
                </a:r>
                <a:r>
                  <a:rPr lang="en-US" sz="24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2(s) </a:t>
                </a:r>
                <a:r>
                  <a:rPr 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+ </a:t>
                </a:r>
                <a:r>
                  <a:rPr 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b="1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NaCl</a:t>
                </a:r>
                <a:r>
                  <a:rPr lang="en-US" sz="24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sz="24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aq</a:t>
                </a:r>
                <a:r>
                  <a:rPr lang="en-US" sz="2400" b="1" kern="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</a:p>
              <a:p>
                <a:endParaRPr lang="en-US" sz="2400" b="1" kern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NaN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3(s)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2Na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N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2(s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4(g)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 H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PbCl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en-US" sz="24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ZnCl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2(aq)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719" y="1123406"/>
                <a:ext cx="8247017" cy="4920343"/>
              </a:xfrm>
              <a:blipFill rotWithShape="1">
                <a:blip r:embed="rId2"/>
                <a:stretch>
                  <a:fillRect l="-1109" t="-2478" b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3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183574"/>
            <a:ext cx="7592739" cy="7437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Synthesis/Combination Reactions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761" y="927280"/>
                <a:ext cx="8495226" cy="4941814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reactants combine to produce one new compound.</a:t>
                </a:r>
              </a:p>
              <a:p>
                <a:pPr algn="ctr"/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6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 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en-US" sz="36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Ca(OH)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2(s)</a:t>
                </a:r>
                <a:endPara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Cl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2NaCl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2SO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O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2SO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3(g)</a:t>
                </a:r>
              </a:p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2(g) 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O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2(g)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6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CO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2(s)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761" y="927280"/>
                <a:ext cx="8495226" cy="4941814"/>
              </a:xfrm>
              <a:blipFill rotWithShape="1">
                <a:blip r:embed="rId2"/>
                <a:stretch>
                  <a:fillRect l="-1506" t="-2096"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6" y="4849317"/>
            <a:ext cx="2458101" cy="18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49" y="286605"/>
            <a:ext cx="7809411" cy="906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Predict the products for the reactions of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7" y="1245326"/>
            <a:ext cx="8133804" cy="505968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and fluorine.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Oxygen and iron. Assume that the charge of iron cation  in the corresponding product is +3.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Calcium and iodine.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Potassium and Sulfur.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795221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339403"/>
                <a:ext cx="7543801" cy="4529691"/>
              </a:xfrm>
            </p:spPr>
            <p:txBody>
              <a:bodyPr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decomposition reaction a single compound breaks down into two or more new compounds.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 often requires an energy source: heat, light or electricity.</a:t>
                </a:r>
              </a:p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:r>
                  <a:rPr 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3200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3200" b="1" baseline="-25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3(s)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H</a:t>
                </a:r>
                <a:r>
                  <a:rPr lang="en-US" sz="3200" b="1" baseline="-25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b="1" baseline="-25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 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baseline="-25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3(s)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</a:t>
                </a:r>
                <a:r>
                  <a:rPr lang="en-US" sz="3200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N</a:t>
                </a:r>
                <a:r>
                  <a:rPr lang="en-US" sz="3200" b="1" baseline="-250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2(s)</a:t>
                </a:r>
                <a:endPara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339403"/>
                <a:ext cx="7543801" cy="4529691"/>
              </a:xfrm>
              <a:blipFill rotWithShape="1">
                <a:blip r:embed="rId2"/>
                <a:stretch>
                  <a:fillRect l="-1212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7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286605"/>
            <a:ext cx="8216721" cy="11043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equations for the following decomposition reactions: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571223"/>
            <a:ext cx="8603086" cy="459775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oxide decomposes when electricity is passed through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Nickel (II) hydroxide decomposes to produce nickel (II) oxide and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sodium bicarbonate produces sodium carbonate, carbon dioxide, and water.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Predict the products to the following reactions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𝐞𝐥𝐞𝐜𝐭𝐫𝐢𝐜𝐢𝐭𝐲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400" b="1" i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𝐞𝐥𝐞𝐜𝐭𝐫𝐢𝐜𝐢𝐭𝐲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803043" y="2215166"/>
            <a:ext cx="75985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16805" y="3343991"/>
            <a:ext cx="75985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1" y="0"/>
            <a:ext cx="7946264" cy="8596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6671" y="859616"/>
                <a:ext cx="8255357" cy="550254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combustion reaction, hydrocarbons react with oxygen,  </a:t>
                </a:r>
                <a:r>
                  <a:rPr 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always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producing carbon dioxide and water and releasing a large amount of energy in the form of light and heat.</a:t>
                </a:r>
              </a:p>
              <a:p>
                <a:r>
                  <a:rPr 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Hydrocarbon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substances composed of carbon and hydrogen (x and y are any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numbers). </a:t>
                </a:r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Equation:</a:t>
                </a: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H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+ energy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4(g)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 H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heat </a:t>
                </a:r>
              </a:p>
              <a:p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671" y="859616"/>
                <a:ext cx="8255357" cy="5502547"/>
              </a:xfrm>
              <a:blipFill rotWithShape="1">
                <a:blip r:embed="rId2"/>
                <a:stretch>
                  <a:fillRect l="-1551" t="-1883" r="-2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386" y="2343956"/>
            <a:ext cx="6264947" cy="2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133340" y="1738648"/>
            <a:ext cx="7328079" cy="37439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think a chemical reaction is?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22493" y="2145881"/>
            <a:ext cx="5637405" cy="3688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6" y="489696"/>
            <a:ext cx="7291799" cy="15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77" y="286605"/>
            <a:ext cx="7678783" cy="10806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Try to predict the products, write the reaction and balance it.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Ethane burns in the air.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H</a:t>
            </a:r>
            <a:r>
              <a:rPr lang="en-US" sz="3200" b="1" baseline="-25000" dirty="0">
                <a:solidFill>
                  <a:schemeClr val="tx1"/>
                </a:solidFill>
              </a:rPr>
              <a:t>6</a:t>
            </a:r>
            <a:r>
              <a:rPr lang="en-US" sz="3200" b="1" dirty="0" smtClean="0">
                <a:solidFill>
                  <a:schemeClr val="tx1"/>
                </a:solidFill>
              </a:rPr>
              <a:t> +  O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Propane (C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8</a:t>
            </a:r>
            <a:r>
              <a:rPr lang="en-US" sz="3200" b="1" dirty="0" smtClean="0">
                <a:solidFill>
                  <a:schemeClr val="tx1"/>
                </a:solidFill>
              </a:rPr>
              <a:t>) burns.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Octane (C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8</a:t>
            </a:r>
            <a:r>
              <a:rPr lang="en-US" sz="3200" b="1" dirty="0" smtClean="0">
                <a:solidFill>
                  <a:schemeClr val="tx1"/>
                </a:solidFill>
              </a:rPr>
              <a:t>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18</a:t>
            </a:r>
            <a:r>
              <a:rPr lang="en-US" sz="3200" b="1" dirty="0" smtClean="0">
                <a:solidFill>
                  <a:schemeClr val="tx1"/>
                </a:solidFill>
              </a:rPr>
              <a:t>) burns.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73531" y="2682240"/>
            <a:ext cx="609600" cy="52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286605"/>
            <a:ext cx="7671301" cy="8081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balance and classify chemical reactions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365161"/>
            <a:ext cx="8371268" cy="47780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solid aluminum and sulfur react to produce aluminum sulfide.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Ethane gas (C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burns in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and dinitrogen pentoxide gas react to produce aqueous nitric acid.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 nitrogen dioxide and oxygen react to produce dinitrogen pentoxide gas.</a:t>
            </a:r>
          </a:p>
        </p:txBody>
      </p:sp>
    </p:spTree>
    <p:extLst>
      <p:ext uri="{BB962C8B-B14F-4D97-AF65-F5344CB8AC3E}">
        <p14:creationId xmlns:p14="http://schemas.microsoft.com/office/powerpoint/2010/main" val="20380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4" y="286604"/>
            <a:ext cx="7503875" cy="109143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Reactions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200328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05" y="286605"/>
            <a:ext cx="8334103" cy="71488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Replacement Reaction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8309" y="1367246"/>
                <a:ext cx="7748451" cy="4501848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replacement reaction is an exchange of ions between two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ionic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compounds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AX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 BY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AY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(s)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BX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2NaOH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CuCl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sz="28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Cu(OH)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2(s)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+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NaCl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sz="28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aq</a:t>
                </a:r>
                <a:r>
                  <a:rPr lang="en-US" sz="2800" b="1" kern="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</a:p>
              <a:p>
                <a:endParaRPr lang="en-US" sz="2800" b="1" kern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BaCl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CaCl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BaSO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309" y="1367246"/>
                <a:ext cx="7748451" cy="4501848"/>
              </a:xfrm>
              <a:blipFill rotWithShape="1">
                <a:blip r:embed="rId2"/>
                <a:stretch>
                  <a:fillRect l="-1572" t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3474" y="286605"/>
            <a:ext cx="7783286" cy="592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Chemistry, February 9,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2549" y="1079863"/>
            <a:ext cx="4676502" cy="5277394"/>
          </a:xfrm>
        </p:spPr>
        <p:txBody>
          <a:bodyPr>
            <a:normAutofit fontScale="92500"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Bell Work: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Write down general equations for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Synthesis/combination reactions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Decomposition reactions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Combustion reactions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Double Replacement  reactions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Single Replacement reactions 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33554" y="1123406"/>
            <a:ext cx="3553096" cy="5242560"/>
          </a:xfrm>
        </p:spPr>
        <p:txBody>
          <a:bodyPr>
            <a:normAutofit fontScale="92500"/>
          </a:bodyPr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Learning Objective: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Be able to predict products for any type of reactions.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Agenda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Types of Chemical reactions HW was due on 02/07/17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Bell Work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Post-lab discussion and lab report completion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Predicting products of reaction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61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03725"/>
            <a:ext cx="7598230" cy="5058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Replacement Reactions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634" y="603345"/>
                <a:ext cx="7645543" cy="4516812"/>
              </a:xfrm>
            </p:spPr>
            <p:txBody>
              <a:bodyPr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reaction in which atoms of one element replace the atoms of another element in a compound.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BX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 B</a:t>
                </a: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Mg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CuSO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MgSO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Cu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(s)</a:t>
                </a:r>
              </a:p>
              <a:p>
                <a:pPr algn="ctr">
                  <a:defRPr/>
                </a:pPr>
                <a:endParaRPr lang="en-US" sz="2400" b="1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lvl="1">
                  <a:buFont typeface="Wingdings" pitchFamily="2" charset="2"/>
                  <a:buNone/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	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(s)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CuSO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FeSO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+  Cu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(s)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</a:p>
              <a:p>
                <a:pPr lvl="1">
                  <a:buFont typeface="Wingdings" pitchFamily="2" charset="2"/>
                  <a:buNone/>
                  <a:defRPr/>
                </a:pP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</a:p>
              <a:p>
                <a:pPr lvl="1" algn="ctr">
                  <a:buFont typeface="Wingdings" pitchFamily="2" charset="2"/>
                  <a:buNone/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2Li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H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(l)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2LiOH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34" y="603345"/>
                <a:ext cx="7645543" cy="4516812"/>
              </a:xfrm>
              <a:blipFill rotWithShape="1">
                <a:blip r:embed="rId2"/>
                <a:stretch>
                  <a:fillRect l="-1196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2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76275" y="936625"/>
                <a:ext cx="7645400" cy="4284663"/>
              </a:xfrm>
            </p:spPr>
            <p:txBody>
              <a:bodyPr>
                <a:normAutofit/>
              </a:bodyPr>
              <a:lstStyle/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Less reactive metal will not replace more reactive metal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because metals differ in their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reactivities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</a:t>
                </a:r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201168" lvl="1" indent="0">
                  <a:buNone/>
                </a:pPr>
                <a:r>
                  <a:rPr lang="en-US" alt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Li   +  </a:t>
                </a:r>
                <a:r>
                  <a:rPr lang="en-US" altLang="en-US" sz="3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NaCl</a:t>
                </a:r>
                <a:r>
                  <a:rPr lang="en-US" alt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3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alt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en-US" altLang="en-US" sz="3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LiCl</a:t>
                </a:r>
                <a:r>
                  <a:rPr lang="en-US" altLang="en-US" sz="3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Na   </a:t>
                </a:r>
                <a:endParaRPr lang="en-US" altLang="en-US" sz="3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201168" lvl="1" indent="0">
                  <a:buNone/>
                </a:pPr>
                <a:r>
                  <a:rPr lang="en-US" alt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  +  </a:t>
                </a:r>
                <a:r>
                  <a:rPr lang="en-US" altLang="en-US" sz="3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LiCl</a:t>
                </a:r>
                <a:r>
                  <a:rPr lang="en-US" altLang="en-US" sz="3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altLang="en-US" sz="3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altLang="en-US" sz="3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alt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No reaction.</a:t>
                </a:r>
              </a:p>
              <a:p>
                <a:pPr marL="201168" lvl="1" indent="0">
                  <a:buNone/>
                </a:pPr>
                <a:r>
                  <a:rPr lang="en-US" alt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Sodium is less reactive and cannot replace Lithium.</a:t>
                </a:r>
              </a:p>
              <a:p>
                <a:pPr marL="201168" lvl="1" indent="0">
                  <a:buNone/>
                </a:pPr>
                <a:endParaRPr lang="en-US" sz="3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201168" lvl="1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How do we know if a metal more or less reactive?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76275" y="936625"/>
                <a:ext cx="7645400" cy="4284663"/>
              </a:xfrm>
              <a:blipFill rotWithShape="1">
                <a:blip r:embed="rId2"/>
                <a:stretch>
                  <a:fillRect l="-1276" t="-1991" b="-2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284109" y="2801290"/>
            <a:ext cx="309093" cy="373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84109" y="2817524"/>
            <a:ext cx="283336" cy="373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70506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Series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275008"/>
            <a:ext cx="7543801" cy="459408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element to react with another substance is called element’s reactivity.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are organized in a list (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ctivity series) by their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reactivities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activity series predicts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reaction will take place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a replacement reaction.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6604"/>
            <a:ext cx="7544435" cy="82097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Series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http://study.com/cimages/multimages/16/activity_serie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1300766"/>
            <a:ext cx="8886422" cy="3966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286604"/>
            <a:ext cx="8281116" cy="1450757"/>
          </a:xfrm>
        </p:spPr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I chemically describe the way my car rusts?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5" y="1846263"/>
            <a:ext cx="6613999" cy="44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063603" y="269620"/>
            <a:ext cx="1917079" cy="5860723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Rubidium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Potassium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Calcium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Sodium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Magnesium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Aluminum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Zinc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Chromium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Iron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Nickel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Lead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Bismuth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Copper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Silver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Mercury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Platinum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Gold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980682" y="218940"/>
                <a:ext cx="5957257" cy="591140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Metals can only replace other metals if they are above the metal they are trying to replace. </a:t>
                </a:r>
              </a:p>
              <a:p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+ PbCL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ZnCl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endPara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Metals 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hydrogen can replace hydrogen in acids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+ 2HCl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ZnCl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H</a:t>
                </a:r>
                <a:r>
                  <a:rPr lang="en-US" alt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 + </a:t>
                </a:r>
                <a:r>
                  <a:rPr lang="en-US" alt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US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Metals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sodium upward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react with cold water to replace hydrogen.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 + 2H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2NaOH  +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Fe, Cr, Zn and Al will react with water steam.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980682" y="218940"/>
                <a:ext cx="5957257" cy="5911403"/>
              </a:xfrm>
              <a:blipFill rotWithShape="0">
                <a:blip r:embed="rId3"/>
                <a:stretch>
                  <a:fillRect l="-1638" t="-1443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950" y="411288"/>
            <a:ext cx="104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Higher activity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8912" y="5222657"/>
            <a:ext cx="102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Lower activity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18632" y="1314287"/>
            <a:ext cx="19568" cy="374185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58143" y="3276726"/>
            <a:ext cx="283336" cy="373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65361" y="3257881"/>
            <a:ext cx="309093" cy="373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7308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this reaction take place?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5155" y="1403796"/>
                <a:ext cx="7851605" cy="446529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Cu(NO)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???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CuSO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MgCl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AlCl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ZnCl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HF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Na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sz="28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???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55" y="1403796"/>
                <a:ext cx="7851605" cy="4465297"/>
              </a:xfrm>
              <a:blipFill rotWithShape="1">
                <a:blip r:embed="rId2"/>
                <a:stretch>
                  <a:fillRect l="-1630" t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27" y="1531436"/>
            <a:ext cx="3969642" cy="36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82097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Replacement Reaction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1217" y="1262130"/>
                <a:ext cx="7791718" cy="4932608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replacement reaction is an exchange of ions between two ionic compounds.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rule, two reactants are aqueous ionic compounds.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Double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r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eplacement reactions </a:t>
                </a:r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only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occur when precipitate, water or gas form as one of the products.</a:t>
                </a:r>
                <a:endParaRPr lang="en-US" sz="2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AX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BY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AY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(s)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BX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217" y="1262130"/>
                <a:ext cx="7791718" cy="4932608"/>
              </a:xfrm>
              <a:blipFill rotWithShape="1">
                <a:blip r:embed="rId2"/>
                <a:stretch>
                  <a:fillRect l="-1174" t="-1731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3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9549" y="1112972"/>
            <a:ext cx="7696200" cy="45370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aqueous solutions of sodium hydroxide and copper (II) chloride are mixed, a double-replacement reaction occurs in which the precipitate copper(II) hydroxide forms.</a:t>
            </a:r>
          </a:p>
          <a:p>
            <a:r>
              <a:rPr 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400" b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b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CuCl</a:t>
            </a:r>
            <a:r>
              <a:rPr lang="en-US" sz="2400" b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400" b="1" kern="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b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Cu(OH)</a:t>
            </a:r>
            <a:r>
              <a:rPr lang="en-US" sz="2400" b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2(s) </a:t>
            </a: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 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NaCl</a:t>
            </a:r>
            <a:r>
              <a:rPr lang="en-US" sz="2400" b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2400" b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aq</a:t>
            </a:r>
            <a:r>
              <a:rPr lang="en-US" sz="2400" b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US" sz="2400" b="1" kern="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9494" y="4210373"/>
            <a:ext cx="203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Precipitate Produced</a:t>
            </a:r>
            <a:endParaRPr 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38" y="3884038"/>
            <a:ext cx="2356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of ionic compounds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1558344" y="3026535"/>
            <a:ext cx="473511" cy="857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2031855" y="3052293"/>
            <a:ext cx="814376" cy="831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909494" y="3113253"/>
            <a:ext cx="310864" cy="1158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690" y="286605"/>
            <a:ext cx="7461069" cy="7671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Double Replacement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7977" y="1245326"/>
                <a:ext cx="7678783" cy="46237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 is produced: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Acids react with hydroxides (bases) to produce salts and water.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2NaOH +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(OH)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+ 2HCl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CaCl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</a:p>
              <a:p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compound that produces hydrogen-ion H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solution. Example: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compound that produces hydroxide-ion OH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solution. Example: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Mg(OH)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Salt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any ionic compound that is not containing hydrogen-ion or hydroxide ion. Examples: PbI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FeCl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CaSO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977" y="1245326"/>
                <a:ext cx="7678783" cy="4623768"/>
              </a:xfrm>
              <a:blipFill rotWithShape="1">
                <a:blip r:embed="rId2"/>
                <a:stretch>
                  <a:fillRect l="-1032" t="-2240" r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5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8" y="286604"/>
            <a:ext cx="7504611" cy="6974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Double Replacement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7977" y="1175657"/>
                <a:ext cx="7678783" cy="4693437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Gas is produced: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3(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4(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Na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4(aq)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3(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CO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2(g)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 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(l)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Na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3(</a:t>
                </a:r>
                <a:r>
                  <a:rPr lang="en-US" sz="24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H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4(</a:t>
                </a:r>
                <a:r>
                  <a:rPr lang="en-US" sz="24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Na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4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4(aq)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2(g)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H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(l)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977" y="1175657"/>
                <a:ext cx="7678783" cy="4693437"/>
              </a:xfrm>
              <a:blipFill rotWithShape="1">
                <a:blip r:embed="rId2"/>
                <a:stretch>
                  <a:fillRect l="-1270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84" y="-1"/>
            <a:ext cx="1909216" cy="252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911768" y="2673532"/>
            <a:ext cx="418011" cy="5660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29779" y="2673532"/>
            <a:ext cx="574766" cy="5660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0785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 of Reactions Lab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09859"/>
            <a:ext cx="7543801" cy="425923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performing experiments at every station: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reactants first and try to predict what type of chemical reaction you are going to observe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the signs of chemical reaction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able to see, to smell, to feel the products or any other signs of chemical reaction?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09006"/>
            <a:ext cx="8795657" cy="66185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Recognize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reactions for the following reactions:</a:t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59" y="705395"/>
                <a:ext cx="8473441" cy="5817326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Mg</a:t>
                </a:r>
                <a:r>
                  <a:rPr lang="en-US" sz="28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CuSO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MgSO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4(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aq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+  Cu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(s)</a:t>
                </a:r>
              </a:p>
              <a:p>
                <a:endParaRPr lang="en-US" sz="28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Cl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2NaCl</a:t>
                </a:r>
              </a:p>
              <a:p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b="1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CuCl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sz="28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Cu(OH)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2(s)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+ </a:t>
                </a:r>
                <a:r>
                  <a:rPr lang="en-US" sz="28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b="1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NaCl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sz="2800" b="1" kern="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aq</a:t>
                </a:r>
                <a:r>
                  <a:rPr lang="en-US" sz="2800" b="1" kern="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</a:p>
              <a:p>
                <a:endParaRPr lang="en-US" sz="2800" b="1" kern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NaN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3(s)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2Na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N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2(s)</a:t>
                </a:r>
              </a:p>
              <a:p>
                <a:endParaRPr lang="en-US" sz="28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4(g)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 H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heat</a:t>
                </a:r>
              </a:p>
              <a:p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</a:t>
                </a:r>
                <a:r>
                  <a:rPr lang="en-US" alt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PbCl</a:t>
                </a:r>
                <a:r>
                  <a:rPr lang="en-US" alt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ZnCl</a:t>
                </a:r>
                <a:r>
                  <a:rPr lang="en-US" alt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2(aq)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US" alt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59" y="705395"/>
                <a:ext cx="8473441" cy="5817326"/>
              </a:xfrm>
              <a:blipFill rotWithShape="1">
                <a:blip r:embed="rId2"/>
                <a:stretch>
                  <a:fillRect l="-1439" t="-1782" b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9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4" y="86308"/>
            <a:ext cx="7894072" cy="7410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Write the chemical reactions…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783771"/>
            <a:ext cx="8586651" cy="592182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lead (II) nitrate is mixed with a solution of potassium iodide.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zinc sulfide reacts with oxygen in the air.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butane (C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used as fuel to ignite a lighter.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Barium hydroxide solution is neutralized by adding hydrochloric acid.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metal is placed in a solution of silver nitrate.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 burns in oxygen to make sulfur dioxide gas.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aluminum sulfate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mixed with a solution of calcium hydroxide.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 metal is placed in sulfuric acid.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powder is placed in a container filled with chlorine gas.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9669" y="1296760"/>
            <a:ext cx="4762500" cy="386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566" y="-9912"/>
            <a:ext cx="4781005" cy="63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can I describe this process chemically?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173" y="1846263"/>
            <a:ext cx="520410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93422"/>
            <a:ext cx="7933386" cy="8081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4" y="901522"/>
            <a:ext cx="8266150" cy="551215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reaction is a process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which the atoms of one or more substances are rearranged to form different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with new chemical composition and different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 and chemical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properties.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chemical reaction the chemical bonds in the reactants break and new bonds are created.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equation represents chemical reaction.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Reactants are starting substances.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Products are the substances formed during the reaction.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    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    H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 1   + reactant 2                 product 1 + product 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17938" y="4836326"/>
            <a:ext cx="476519" cy="193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926524" y="5399376"/>
            <a:ext cx="459345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4" y="286604"/>
            <a:ext cx="7709936" cy="12073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how to write chemical equation from word problems.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815921"/>
            <a:ext cx="8190963" cy="4735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Silver nitrate reacts with sodium chloride to form silver chloride and sodium nitrate.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 reactants?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 products?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chemical formulas for each substance.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 the chemical formulas into the chemical equation.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7863</TotalTime>
  <Words>2945</Words>
  <Application>Microsoft Office PowerPoint</Application>
  <PresentationFormat>On-screen Show (4:3)</PresentationFormat>
  <Paragraphs>444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Retrospect</vt:lpstr>
      <vt:lpstr>Chemical Reactions</vt:lpstr>
      <vt:lpstr>Plan for the Unit</vt:lpstr>
      <vt:lpstr>Learning Objectives</vt:lpstr>
      <vt:lpstr>PowerPoint Presentation</vt:lpstr>
      <vt:lpstr>PowerPoint Presentation</vt:lpstr>
      <vt:lpstr>How can I chemically describe the way my car rusts? </vt:lpstr>
      <vt:lpstr>How can I describe this process chemically?</vt:lpstr>
      <vt:lpstr>Chemical Reactions</vt:lpstr>
      <vt:lpstr>Example: how to write chemical equation from word problems.</vt:lpstr>
      <vt:lpstr>Example</vt:lpstr>
      <vt:lpstr>Example</vt:lpstr>
      <vt:lpstr>PowerPoint Presentation</vt:lpstr>
      <vt:lpstr>Diatomic Elements</vt:lpstr>
      <vt:lpstr>                Hydrogen and Oxygen react to form water.</vt:lpstr>
      <vt:lpstr>Diatomic Elements Example</vt:lpstr>
      <vt:lpstr>Complete Chemical Equations Examples</vt:lpstr>
      <vt:lpstr>Complete Chemical Equation</vt:lpstr>
      <vt:lpstr>PowerPoint Presentation</vt:lpstr>
      <vt:lpstr>Example</vt:lpstr>
      <vt:lpstr>Example</vt:lpstr>
      <vt:lpstr>Discussion Questions</vt:lpstr>
      <vt:lpstr>Heat in Chemical Reaction</vt:lpstr>
      <vt:lpstr>Exo- and Endo- thermic Reactions</vt:lpstr>
      <vt:lpstr>Catalyst? What is that?</vt:lpstr>
      <vt:lpstr>PowerPoint Presentation</vt:lpstr>
      <vt:lpstr>Write the complete chemical equation and balance it</vt:lpstr>
      <vt:lpstr>What is missing?</vt:lpstr>
      <vt:lpstr>Balancing Chemical Equation</vt:lpstr>
      <vt:lpstr>Balancing Chemical Equations</vt:lpstr>
      <vt:lpstr>Balancing Chemical Equations</vt:lpstr>
      <vt:lpstr>PowerPoint Presentation</vt:lpstr>
      <vt:lpstr>Steps for Balancing Chemical Equations</vt:lpstr>
      <vt:lpstr>Example</vt:lpstr>
      <vt:lpstr>Example</vt:lpstr>
      <vt:lpstr>Example</vt:lpstr>
      <vt:lpstr>Write and Balance Chemical Equation</vt:lpstr>
      <vt:lpstr>PowerPoint Presentation</vt:lpstr>
      <vt:lpstr>PowerPoint Presentation</vt:lpstr>
      <vt:lpstr>PowerPoint Presentation</vt:lpstr>
      <vt:lpstr>PowerPoint Presentation</vt:lpstr>
      <vt:lpstr>Classifying Chemical Reactions</vt:lpstr>
      <vt:lpstr>Determine the type of reaction</vt:lpstr>
      <vt:lpstr>Synthesis/Combination Reactions</vt:lpstr>
      <vt:lpstr>Predict the products for the reactions of</vt:lpstr>
      <vt:lpstr>Decomposition</vt:lpstr>
      <vt:lpstr>Write equations for the following decomposition reactions:</vt:lpstr>
      <vt:lpstr>Predict the products to the following reactions</vt:lpstr>
      <vt:lpstr>Combustion</vt:lpstr>
      <vt:lpstr>Combustion</vt:lpstr>
      <vt:lpstr>PowerPoint Presentation</vt:lpstr>
      <vt:lpstr>Try to predict the products, write the reaction and balance it.</vt:lpstr>
      <vt:lpstr>Write, balance and classify chemical reactions:</vt:lpstr>
      <vt:lpstr>Replacement Reactions</vt:lpstr>
      <vt:lpstr>Double Replacement Reaction</vt:lpstr>
      <vt:lpstr>Chemistry, February 9, 2017</vt:lpstr>
      <vt:lpstr>Single Replacement Reactions</vt:lpstr>
      <vt:lpstr>PowerPoint Presentation</vt:lpstr>
      <vt:lpstr>Activities Series</vt:lpstr>
      <vt:lpstr>Activity Series</vt:lpstr>
      <vt:lpstr>PowerPoint Presentation</vt:lpstr>
      <vt:lpstr>Will this reaction take place?</vt:lpstr>
      <vt:lpstr>Double Replacement Reaction</vt:lpstr>
      <vt:lpstr>PowerPoint Presentation</vt:lpstr>
      <vt:lpstr>Double Replacement</vt:lpstr>
      <vt:lpstr>Double Replacement</vt:lpstr>
      <vt:lpstr>Type of Reactions Lab</vt:lpstr>
      <vt:lpstr>Recognize the types of reactions for the following reactions: </vt:lpstr>
      <vt:lpstr>Write the chemical reactions…</vt:lpstr>
      <vt:lpstr>PowerPoint Presentation</vt:lpstr>
    </vt:vector>
  </TitlesOfParts>
  <Company>East Aurora School District 131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Zhanna V Charniauskaya</dc:creator>
  <cp:lastModifiedBy>Zhanna V Charniauskaya</cp:lastModifiedBy>
  <cp:revision>476</cp:revision>
  <cp:lastPrinted>2018-01-22T21:11:10Z</cp:lastPrinted>
  <dcterms:created xsi:type="dcterms:W3CDTF">2015-12-29T01:13:04Z</dcterms:created>
  <dcterms:modified xsi:type="dcterms:W3CDTF">2018-01-23T20:36:20Z</dcterms:modified>
</cp:coreProperties>
</file>