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0" r:id="rId3"/>
    <p:sldId id="285" r:id="rId4"/>
    <p:sldId id="256" r:id="rId5"/>
    <p:sldId id="276" r:id="rId6"/>
    <p:sldId id="263" r:id="rId7"/>
    <p:sldId id="277" r:id="rId8"/>
    <p:sldId id="258" r:id="rId9"/>
    <p:sldId id="278" r:id="rId10"/>
    <p:sldId id="282" r:id="rId11"/>
    <p:sldId id="280" r:id="rId12"/>
    <p:sldId id="265" r:id="rId13"/>
    <p:sldId id="281" r:id="rId14"/>
    <p:sldId id="262" r:id="rId15"/>
    <p:sldId id="279" r:id="rId16"/>
    <p:sldId id="257" r:id="rId17"/>
    <p:sldId id="272" r:id="rId18"/>
    <p:sldId id="259" r:id="rId19"/>
    <p:sldId id="269" r:id="rId20"/>
    <p:sldId id="283" r:id="rId21"/>
    <p:sldId id="284" r:id="rId22"/>
    <p:sldId id="261" r:id="rId23"/>
    <p:sldId id="273" r:id="rId24"/>
    <p:sldId id="270" r:id="rId25"/>
    <p:sldId id="271" r:id="rId26"/>
    <p:sldId id="286" r:id="rId27"/>
    <p:sldId id="264" r:id="rId28"/>
    <p:sldId id="27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AA5458-42BD-4753-F8EA-601512378C2B}" v="3" dt="2020-01-15T12:57:10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0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tableStyles" Target="tableStyles.xml" Id="rId33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theme" Target="theme/theme1.xml" Id="rId32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viewProps" Target="viewProps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presProps" Target="presProps.xml" Id="rId30" /><Relationship Type="http://schemas.microsoft.com/office/2015/10/relationships/revisionInfo" Target="revisionInfo.xml" Id="rId35" /><Relationship Type="http://schemas.openxmlformats.org/officeDocument/2006/relationships/slide" Target="slides/slide7.xml" Id="rId8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60928-AE19-4A69-9B2B-EF2B18669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A5E3DC-B875-4E7C-B0CB-77169A3AC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EF190F-27D0-40F2-9829-117DD54D14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903A2-AAD2-401E-81ED-B1C33474B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7109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650758-D60B-418B-A560-C24FB05AD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DE9A4C-9E41-44F7-B78D-0E7D308AF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EEF5E5-C5C8-4E78-A24B-4F1D47F538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BBEC6-69D6-400E-9E1E-626DF07C2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1177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AD9C7E-834D-459B-A615-379403A2A7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DDC3EC-75B0-4B30-910B-F9A083A413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FC0F82-5DB9-4C8F-AFAF-DC07093FF9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A5158-B7AA-4B71-8E92-86D90FA80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7959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8A2029-C9E7-4C6E-9FD9-1127890B5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F5AC7A-1978-463D-A351-5CBD800A20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D420E0-B4E5-4302-AC78-9E0E64C516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971BE-FED7-4F23-A64B-5D1B2504E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488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287CC1-DA56-420F-86F7-9235D10EE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E89BD4-7BEB-46F4-85F0-658C23484C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888F75-01FD-4DEE-87A9-485E4D540B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3444B-E510-4EFA-93CE-385BDB776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086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5005CC-BAA3-41D0-93FD-7D0684A75D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CE14D5-82AD-439E-B34C-39ABFE069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9BBC4-A8E0-4C5E-B346-6E3A6892FF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48DEB-67B5-4DFF-89E2-3B29AFF3A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4889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FE0254-242D-4D28-BC65-DD7953335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9D8A34-B5CD-4B8C-AA0A-2A490D8EA6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72C97E-E69F-4FA2-9DA5-83D28099BB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7A612-3172-4D08-AC78-B0EDAB665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6693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81C42A-E14C-4906-976A-0F3882C1E3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4E4F79-0123-462F-BE33-CE6B701679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92D280-FCC0-49D7-BD54-E60FA5CE25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A4FFF-549B-40DA-89F2-30B172F2A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248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53BBE0-1232-477A-8770-8A716E02C1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9D6744-0E22-4AC2-937D-C46F948037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1B2304-4DF6-4E9A-9A19-81DF6319E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4495B-D023-47C0-89DD-0A7DB6180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7231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6FFADE-2D74-40DA-9FB6-705FBD596A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CA445A-7F3E-43AE-AD3C-6EEC43D29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B7A708-0DFF-4D82-A6CA-B5112E05AB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A8BF6-BCE0-4882-A44D-9A747773F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20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0D8265-1B05-4C7F-8E49-4AC6EE8A8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C082B0-2795-4EB6-B605-B1DC41B5E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E0436-493B-4CB7-A0BA-4B2E6672C8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037A0-0EEC-402C-8C13-D89D53945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4003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69BD23-C1D7-4FA0-A044-BAC03D22BB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534B7-3C8D-411A-960A-1955C95F0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DB2F4D-0366-4F28-8AC5-66FF399B5C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5506CE-CD30-43BE-9DAC-8E75C297E9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47497E5-6128-4A33-8935-318B753DD5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9BA254-67B4-4382-8DF7-CD994A2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z.about.com/d/drawsketch/1/0/E/O/railwaytracks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efPxy8xJXKcAsmGjzbkF/SIG=12k2bagok/EXP=1238244721/**http%3A/www.yourcoolprofile.com/Images/Optical_Illusions%3Fpage=2" TargetMode="External"/><Relationship Id="rId2" Type="http://schemas.openxmlformats.org/officeDocument/2006/relationships/hyperlink" Target="http://www.artdigitaldesign.com/3d-optical-illusion-popart/01surreal-images-streets/amazing-street-art01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chive.cardesignnews.com/studio/tutorials/040723quick-sketch/images/sketch3-10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2478DA-03D1-466C-BB77-497038ABE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 Black" panose="020B0A04020102020204" pitchFamily="34" charset="0"/>
              </a:rPr>
              <a:t>Perspective Drawing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3ED88C1-3B42-46C4-B5E9-C21137090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5" descr="spiderman_skyscaper">
            <a:extLst>
              <a:ext uri="{FF2B5EF4-FFF2-40B4-BE49-F238E27FC236}">
                <a16:creationId xmlns:a16="http://schemas.microsoft.com/office/drawing/2014/main" id="{A16D1611-AEDE-48F9-B23B-206AB56AD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1342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6E9E2E35-E0D3-49E7-874B-BC686423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7" name="Picture 2" descr="http://www.blogiseverything.com/files/pics/optical_illusion1_small.jpg">
            <a:extLst>
              <a:ext uri="{FF2B5EF4-FFF2-40B4-BE49-F238E27FC236}">
                <a16:creationId xmlns:a16="http://schemas.microsoft.com/office/drawing/2014/main" id="{7E67A65B-B374-414F-A8D2-EEE4FA42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8486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>
            <a:extLst>
              <a:ext uri="{FF2B5EF4-FFF2-40B4-BE49-F238E27FC236}">
                <a16:creationId xmlns:a16="http://schemas.microsoft.com/office/drawing/2014/main" id="{FC30A57D-40CC-4A79-9B1C-B102DD5A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Placement</a:t>
            </a:r>
          </a:p>
        </p:txBody>
      </p:sp>
      <p:pic>
        <p:nvPicPr>
          <p:cNvPr id="12291" name="Picture 2" descr="http://rds.yahoo.com/_ylt=A9G_bDh.H9ZJO0sBrjujzbkF/SIG=13b7o8910/EXP=1238855934/**http%3A/images.easyart.com/i/prints/rw/lg/1/3/Grant-Wood-American-Gothic--1930-13297.jpg">
            <a:extLst>
              <a:ext uri="{FF2B5EF4-FFF2-40B4-BE49-F238E27FC236}">
                <a16:creationId xmlns:a16="http://schemas.microsoft.com/office/drawing/2014/main" id="{FB070958-5166-489F-8172-23AF65817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6934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F5A2B76-5095-478A-A9EF-C9F5CC06B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ED4244F-E75F-4E81-BC51-4925875FA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6" name="Picture 5" descr="optical-illusions-24">
            <a:extLst>
              <a:ext uri="{FF2B5EF4-FFF2-40B4-BE49-F238E27FC236}">
                <a16:creationId xmlns:a16="http://schemas.microsoft.com/office/drawing/2014/main" id="{125C3B46-96F6-4420-ADE9-400DAF15C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01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39445D6-3A70-46D2-8D03-C1DA3844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Detail</a:t>
            </a:r>
          </a:p>
        </p:txBody>
      </p:sp>
      <p:pic>
        <p:nvPicPr>
          <p:cNvPr id="14339" name="Picture 2" descr="http://rds.yahoo.com/_ylt=A9G_bDuiIdZJRDAAZjOjzbkF/SIG=12s2oh7bj/EXP=1238856482/**http%3A/www.reproductionsart.com/img/Henri_de_Toulouse_Lautrec_TOL018.jpg">
            <a:extLst>
              <a:ext uri="{FF2B5EF4-FFF2-40B4-BE49-F238E27FC236}">
                <a16:creationId xmlns:a16="http://schemas.microsoft.com/office/drawing/2014/main" id="{B7E1E00D-7046-40F9-BCE0-3E518EB7B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52525"/>
            <a:ext cx="65722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7AF622A-717E-4A03-8104-669C761BB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Optical Illusions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1C3D661-0A50-481B-8427-CC1CD206A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177952E-623D-40FE-8FC6-7621DA8B6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5" name="Picture 6" descr="Illusions10">
            <a:extLst>
              <a:ext uri="{FF2B5EF4-FFF2-40B4-BE49-F238E27FC236}">
                <a16:creationId xmlns:a16="http://schemas.microsoft.com/office/drawing/2014/main" id="{AFD58A27-C981-4B13-AE26-E03AAD1C2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553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rds.yahoo.com/_ylt=A9G_bDi1HNZJrYUABsqjzbkF/SIG=12i356hnj/EXP=1238855221/**http%3A/nd.blog.cz/s/sweet-sixteen.blog.cz/obrazky/35799820.jpg">
            <a:extLst>
              <a:ext uri="{FF2B5EF4-FFF2-40B4-BE49-F238E27FC236}">
                <a16:creationId xmlns:a16="http://schemas.microsoft.com/office/drawing/2014/main" id="{BC8B3241-E5AC-459C-A58A-94ECC97DE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89789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>
            <a:extLst>
              <a:ext uri="{FF2B5EF4-FFF2-40B4-BE49-F238E27FC236}">
                <a16:creationId xmlns:a16="http://schemas.microsoft.com/office/drawing/2014/main" id="{496566FA-B8C8-45BE-8550-7BCE4B06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Size creates an Illusion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C7A971D-27F4-4A46-83BE-59942A05F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Will the tracks touch?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1EFCB1F-8F44-448F-94E2-3A1A14CD3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2" name="Picture 5" descr="railway track photo">
            <a:hlinkClick r:id="rId2" tooltip="View Full-Size"/>
            <a:extLst>
              <a:ext uri="{FF2B5EF4-FFF2-40B4-BE49-F238E27FC236}">
                <a16:creationId xmlns:a16="http://schemas.microsoft.com/office/drawing/2014/main" id="{18281CD4-DE6F-42FB-BA47-54498C449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38CC208-FE2C-49BD-A5B3-F2D4FADAA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One Point Perspective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D75BCD7-62FE-45CC-A282-DD53F34D3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6" name="Picture 7" descr="linear_perspective">
            <a:extLst>
              <a:ext uri="{FF2B5EF4-FFF2-40B4-BE49-F238E27FC236}">
                <a16:creationId xmlns:a16="http://schemas.microsoft.com/office/drawing/2014/main" id="{BD38709A-41FB-428B-BEA6-CF665D0E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BA0DECF-2DFD-4CD6-B4FE-3EAB27601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Linear or One point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31228E9-35CA-422E-AD4A-DD558B522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Linear Perspective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 technique created by an architect during the Renaissance 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It involves the use of lines converging at a vanishing point 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Where do you suppose the vanishing point is in this picture?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1C9709C-D583-4866-B4F4-677808983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One Point Perspective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EBA5C3E-CC85-4462-8F57-3979A3724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4" name="Picture 7" descr="carson">
            <a:extLst>
              <a:ext uri="{FF2B5EF4-FFF2-40B4-BE49-F238E27FC236}">
                <a16:creationId xmlns:a16="http://schemas.microsoft.com/office/drawing/2014/main" id="{85BA232B-5C1D-4DB3-885D-9E25D5697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486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2AB68FD-C9B9-4941-A631-DF35E9702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Perspective?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5CD341D-141C-4B23-93B3-8C3792D70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Picture 5" descr="One-Point-Perspective">
            <a:extLst>
              <a:ext uri="{FF2B5EF4-FFF2-40B4-BE49-F238E27FC236}">
                <a16:creationId xmlns:a16="http://schemas.microsoft.com/office/drawing/2014/main" id="{E62A6719-A161-429D-8AC7-C2EBEBB8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id="{EC4393E0-D6CE-457C-B904-62616818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 Point Perspective</a:t>
            </a:r>
          </a:p>
        </p:txBody>
      </p:sp>
      <p:pic>
        <p:nvPicPr>
          <p:cNvPr id="21507" name="Picture 2" descr="http://rds.yahoo.com/_ylt=A9G_bDjIUNZJvs8AqQujzbkF/SIG=12987h92b/EXP=1238868552/**http%3A/z.about.com/d/drawsketch/1/0/_/3/twopoint1.jpg">
            <a:extLst>
              <a:ext uri="{FF2B5EF4-FFF2-40B4-BE49-F238E27FC236}">
                <a16:creationId xmlns:a16="http://schemas.microsoft.com/office/drawing/2014/main" id="{85E2B44D-778C-41AF-A9E1-042351E63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5725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87EBFF7-67AB-4A5B-A91E-1649666B4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 Vanishing Points</a:t>
            </a:r>
          </a:p>
        </p:txBody>
      </p:sp>
      <p:pic>
        <p:nvPicPr>
          <p:cNvPr id="22531" name="Picture 2" descr="two_point_perspective by shan-Tabby.">
            <a:extLst>
              <a:ext uri="{FF2B5EF4-FFF2-40B4-BE49-F238E27FC236}">
                <a16:creationId xmlns:a16="http://schemas.microsoft.com/office/drawing/2014/main" id="{1928BF1A-845C-4E60-B3B2-72C6ED7B3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543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A152E60-1413-465F-9FD5-ED4B2D6A7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1732702-F727-40CF-9441-1947A1F9F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6" name="Picture 5" descr="Two-Point-Perspective">
            <a:extLst>
              <a:ext uri="{FF2B5EF4-FFF2-40B4-BE49-F238E27FC236}">
                <a16:creationId xmlns:a16="http://schemas.microsoft.com/office/drawing/2014/main" id="{28AD8047-05FA-40A6-BC93-69EEB760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C75C258-89C9-40A7-816F-EE066B109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D63E054-F380-4C8F-A6C5-5F80F2118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580" name="Picture 5" descr="two_point_perspective_build">
            <a:extLst>
              <a:ext uri="{FF2B5EF4-FFF2-40B4-BE49-F238E27FC236}">
                <a16:creationId xmlns:a16="http://schemas.microsoft.com/office/drawing/2014/main" id="{4689BDAD-68ED-480A-A551-6501F90E1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5410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8901A89-2342-4E60-853F-592AC235A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/>
              <a:t>2 Point Perspective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8AC7FA5-13C4-431B-A381-C57CD8C5C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5604" name="Picture 11" descr="sketch3-cs">
            <a:extLst>
              <a:ext uri="{FF2B5EF4-FFF2-40B4-BE49-F238E27FC236}">
                <a16:creationId xmlns:a16="http://schemas.microsoft.com/office/drawing/2014/main" id="{5E6856A6-04DC-4D3D-877A-23BA5C418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0325"/>
            <a:ext cx="8001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07E0834-9873-44D9-B5FC-DB1E5050F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 Point Perspective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F090A66-EC93-4181-A88C-BA0B6E793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6628" name="Picture 5" descr="sketch3-10">
            <a:extLst>
              <a:ext uri="{FF2B5EF4-FFF2-40B4-BE49-F238E27FC236}">
                <a16:creationId xmlns:a16="http://schemas.microsoft.com/office/drawing/2014/main" id="{07F0C502-4BAE-4D35-8D5D-696C7C6AB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6962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94E7582E-B786-467F-AD7C-B9E2A4A83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oper Black" panose="0208090404030B020404" pitchFamily="18" charset="0"/>
              </a:rPr>
              <a:t>Ready to try it??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C59E2FE5-2333-4A6B-9194-15A6A149B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Start by drawing a horizontal line across the middle of your paper. </a:t>
            </a:r>
          </a:p>
          <a:p>
            <a:r>
              <a:rPr lang="en-US" altLang="en-US"/>
              <a:t>Be sure your paper is turned landscape style (hot dog or long ways)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78BC76-3AB1-47AB-BA8E-98B176ADB53B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3886200"/>
          <a:ext cx="5715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9CCB685-AD35-46DF-A306-D3D10037C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Foot notes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068329C-9F66-444C-BC4E-D9C818EF3C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hlinkClick r:id="rId2"/>
              </a:rPr>
              <a:t>http://www.artdigitaldesign.com/3d-optical-illusion-popart/01surreal-images-streets/amazing-street-art01.htm</a:t>
            </a:r>
            <a:endParaRPr lang="en-US" altLang="en-US" sz="2800"/>
          </a:p>
          <a:p>
            <a:pPr eaLnBrk="1" hangingPunct="1"/>
            <a:r>
              <a:rPr lang="en-US" altLang="en-US" sz="2800">
                <a:hlinkClick r:id="rId3"/>
              </a:rPr>
              <a:t>http://www.yourcoolprofile.com/Images/Optical_Illusions?page=2</a:t>
            </a:r>
            <a:r>
              <a:rPr lang="en-US" altLang="en-US" sz="2800"/>
              <a:t> </a:t>
            </a:r>
          </a:p>
          <a:p>
            <a:pPr eaLnBrk="1" hangingPunct="1"/>
            <a:r>
              <a:rPr lang="en-US" altLang="en-US" sz="2800">
                <a:hlinkClick r:id="rId4"/>
              </a:rPr>
              <a:t>http://archive.cardesignnews.com/studio/tutorials/040723quick-sketch/images/sketch3-10.jpg</a:t>
            </a:r>
            <a:endParaRPr lang="en-US" altLang="en-US" sz="2800"/>
          </a:p>
          <a:p>
            <a:pPr eaLnBrk="1" hangingPunct="1"/>
            <a:r>
              <a:rPr lang="en-US" altLang="en-US" sz="2800"/>
              <a:t>www.drawingcoach.com/image-files/two_point_pe...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E6408C8-2DC9-4BFF-9B3F-7940410F4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Foot notes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2402846B-58DC-46DC-9808-3AA2D90F0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imagecache.allposters.com/images/pic/RIC/1500... </a:t>
            </a:r>
          </a:p>
          <a:p>
            <a:r>
              <a:rPr lang="en-US" altLang="en-US" i="1"/>
              <a:t>www.hemmy.net </a:t>
            </a:r>
          </a:p>
          <a:p>
            <a:r>
              <a:rPr lang="en-US" altLang="en-US" i="1"/>
              <a:t>Marvel Comics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rds.yahoo.com/_ylt=A9G_bHMAU9ZJn_kA4N6jzbkF/SIG=12ca65lcu/EXP=1238869120/**http%3A/z.about.com/d/drawsketch/1/0/U/3/perspective1.jpg">
            <a:extLst>
              <a:ext uri="{FF2B5EF4-FFF2-40B4-BE49-F238E27FC236}">
                <a16:creationId xmlns:a16="http://schemas.microsoft.com/office/drawing/2014/main" id="{28A8281B-FB02-4668-B698-E915E2DB1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984B18F-2801-4534-A1FE-A147606390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Perspective Drawing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D0C2867-F29A-4D0C-85EF-08187423D0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3276600"/>
          </a:xfrm>
        </p:spPr>
        <p:txBody>
          <a:bodyPr/>
          <a:lstStyle/>
          <a:p>
            <a:pPr eaLnBrk="1" hangingPunct="1"/>
            <a:r>
              <a:rPr lang="en-US" altLang="en-US"/>
              <a:t>Before perspective, paintings and drawings typically sized objects and characters according to their spiritual or thematic importance, not with distance.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http://imagecache.allposters.com/images/pic/RIC/1500-14137~Egyptian-Art-The-Book-Of-The-Dead-Posters.jpg">
            <a:extLst>
              <a:ext uri="{FF2B5EF4-FFF2-40B4-BE49-F238E27FC236}">
                <a16:creationId xmlns:a16="http://schemas.microsoft.com/office/drawing/2014/main" id="{E5C9EB05-CAC2-47BD-8157-4EE47D633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2400"/>
            <a:ext cx="89312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>
            <a:extLst>
              <a:ext uri="{FF2B5EF4-FFF2-40B4-BE49-F238E27FC236}">
                <a16:creationId xmlns:a16="http://schemas.microsoft.com/office/drawing/2014/main" id="{1FF805A4-9BE5-4317-A538-805AEA0B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Optical Illusions are often used in art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D294470-ABA5-4C78-980E-728DA2AFA0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</a:t>
            </a:r>
          </a:p>
        </p:txBody>
      </p:sp>
      <p:pic>
        <p:nvPicPr>
          <p:cNvPr id="7172" name="Picture 4" descr="3d Fantasy optical artist eye visual illusions">
            <a:extLst>
              <a:ext uri="{FF2B5EF4-FFF2-40B4-BE49-F238E27FC236}">
                <a16:creationId xmlns:a16="http://schemas.microsoft.com/office/drawing/2014/main" id="{608B3C73-C1AD-47C4-98CE-5F36372D0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B78B211-3E11-4862-AF0F-9977D31B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1295400"/>
          </a:xfrm>
        </p:spPr>
        <p:txBody>
          <a:bodyPr/>
          <a:lstStyle/>
          <a:p>
            <a:r>
              <a:rPr lang="en-US" altLang="en-US"/>
              <a:t>Perspective drawing creates the illusion of 3 dimensional objects on a 2 dimensional surface.</a:t>
            </a:r>
          </a:p>
        </p:txBody>
      </p:sp>
      <p:pic>
        <p:nvPicPr>
          <p:cNvPr id="8195" name="Picture Placeholder 4" descr="untitled.bmp">
            <a:extLst>
              <a:ext uri="{FF2B5EF4-FFF2-40B4-BE49-F238E27FC236}">
                <a16:creationId xmlns:a16="http://schemas.microsoft.com/office/drawing/2014/main" id="{8288A63B-A1FF-453A-9014-FD1BB5CA0B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8" b="21268"/>
          <a:stretch>
            <a:fillRect/>
          </a:stretch>
        </p:blipFill>
        <p:spPr/>
      </p:pic>
      <p:sp>
        <p:nvSpPr>
          <p:cNvPr id="8196" name="Text Placeholder 3">
            <a:extLst>
              <a:ext uri="{FF2B5EF4-FFF2-40B4-BE49-F238E27FC236}">
                <a16:creationId xmlns:a16="http://schemas.microsoft.com/office/drawing/2014/main" id="{FF3C40AD-5F30-41A5-B068-1D72E379B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029200"/>
            <a:ext cx="5486400" cy="1143000"/>
          </a:xfrm>
        </p:spPr>
        <p:txBody>
          <a:bodyPr/>
          <a:lstStyle/>
          <a:p>
            <a:r>
              <a:rPr lang="en-US" altLang="en-US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0EF9510-DD3E-4B64-9FB2-86058C476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eaLnBrk="1" hangingPunct="1"/>
            <a:r>
              <a:rPr lang="en-US" altLang="en-US"/>
              <a:t>There are 4 common ways that artist create the Illusion of Space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CC874E6-96B5-4E78-8A3B-B9F646894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Overlapping </a:t>
            </a:r>
          </a:p>
          <a:p>
            <a:pPr marL="609600" indent="-609600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Size </a:t>
            </a:r>
          </a:p>
          <a:p>
            <a:pPr marL="609600" indent="-609600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Placement </a:t>
            </a:r>
          </a:p>
          <a:p>
            <a:pPr marL="609600" indent="-609600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Detail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>
            <a:extLst>
              <a:ext uri="{FF2B5EF4-FFF2-40B4-BE49-F238E27FC236}">
                <a16:creationId xmlns:a16="http://schemas.microsoft.com/office/drawing/2014/main" id="{53211CA5-3942-4E3D-8AD1-1C03482BC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Which circle is closer? </a:t>
            </a:r>
          </a:p>
        </p:txBody>
      </p:sp>
      <p:pic>
        <p:nvPicPr>
          <p:cNvPr id="10243" name="Picture 2" descr="http://webvision.med.utah.edu/imageswv/KallDepth2.jpg">
            <a:extLst>
              <a:ext uri="{FF2B5EF4-FFF2-40B4-BE49-F238E27FC236}">
                <a16:creationId xmlns:a16="http://schemas.microsoft.com/office/drawing/2014/main" id="{DFEC1CCA-0944-4373-9E05-B8322D38B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90625"/>
            <a:ext cx="65532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199</Words>
  <Application>Microsoft Office PowerPoint</Application>
  <PresentationFormat>On-screen Show (4:3)</PresentationFormat>
  <Paragraphs>44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Perspective Drawing</vt:lpstr>
      <vt:lpstr>What is Perspective?</vt:lpstr>
      <vt:lpstr>PowerPoint Presentation</vt:lpstr>
      <vt:lpstr>Perspective Drawing</vt:lpstr>
      <vt:lpstr>PowerPoint Presentation</vt:lpstr>
      <vt:lpstr>Optical Illusions are often used in art</vt:lpstr>
      <vt:lpstr>Perspective drawing creates the illusion of 3 dimensional objects on a 2 dimensional surface.</vt:lpstr>
      <vt:lpstr>There are 4 common ways that artist create the Illusion of Space</vt:lpstr>
      <vt:lpstr>Which circle is closer? </vt:lpstr>
      <vt:lpstr>PowerPoint Presentation</vt:lpstr>
      <vt:lpstr>Placement</vt:lpstr>
      <vt:lpstr>y</vt:lpstr>
      <vt:lpstr>Detail</vt:lpstr>
      <vt:lpstr>Optical Illusions </vt:lpstr>
      <vt:lpstr>Size creates an Illusion</vt:lpstr>
      <vt:lpstr>Will the tracks touch?</vt:lpstr>
      <vt:lpstr>One Point Perspective</vt:lpstr>
      <vt:lpstr>Linear or One point </vt:lpstr>
      <vt:lpstr>One Point Perspective</vt:lpstr>
      <vt:lpstr>2 Point Perspective</vt:lpstr>
      <vt:lpstr>2 Vanishing Points</vt:lpstr>
      <vt:lpstr>PowerPoint Presentation</vt:lpstr>
      <vt:lpstr>PowerPoint Presentation</vt:lpstr>
      <vt:lpstr>2 Point Perspective</vt:lpstr>
      <vt:lpstr>2 Point Perspective</vt:lpstr>
      <vt:lpstr>Ready to try it??</vt:lpstr>
      <vt:lpstr>Foot notes</vt:lpstr>
      <vt:lpstr>Foot notes</vt:lpstr>
    </vt:vector>
  </TitlesOfParts>
  <Company>East Aurora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 Drawing</dc:title>
  <dc:creator>East Aurora School District</dc:creator>
  <cp:lastModifiedBy>kmueller</cp:lastModifiedBy>
  <cp:revision>37</cp:revision>
  <dcterms:created xsi:type="dcterms:W3CDTF">2009-03-26T13:50:30Z</dcterms:created>
  <dcterms:modified xsi:type="dcterms:W3CDTF">2020-01-15T12:57:12Z</dcterms:modified>
</cp:coreProperties>
</file>